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77" r:id="rId3"/>
    <p:sldId id="258" r:id="rId4"/>
    <p:sldId id="259" r:id="rId5"/>
    <p:sldId id="260" r:id="rId6"/>
    <p:sldId id="261" r:id="rId7"/>
    <p:sldId id="262" r:id="rId8"/>
    <p:sldId id="263" r:id="rId9"/>
    <p:sldId id="264" r:id="rId10"/>
    <p:sldId id="265" r:id="rId11"/>
    <p:sldId id="275" r:id="rId12"/>
    <p:sldId id="267" r:id="rId13"/>
    <p:sldId id="268" r:id="rId14"/>
    <p:sldId id="269" r:id="rId15"/>
    <p:sldId id="270" r:id="rId16"/>
    <p:sldId id="276" r:id="rId17"/>
    <p:sldId id="278" r:id="rId18"/>
    <p:sldId id="271" r:id="rId19"/>
    <p:sldId id="272"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51"/>
    <p:restoredTop sz="63126"/>
  </p:normalViewPr>
  <p:slideViewPr>
    <p:cSldViewPr snapToGrid="0" snapToObjects="1">
      <p:cViewPr>
        <p:scale>
          <a:sx n="50" d="100"/>
          <a:sy n="50" d="100"/>
        </p:scale>
        <p:origin x="715" y="86"/>
      </p:cViewPr>
      <p:guideLst/>
    </p:cSldViewPr>
  </p:slideViewPr>
  <p:notesTextViewPr>
    <p:cViewPr>
      <p:scale>
        <a:sx n="1" d="1"/>
        <a:sy n="1" d="1"/>
      </p:scale>
      <p:origin x="0" y="-696"/>
    </p:cViewPr>
  </p:notesTextViewPr>
  <p:notesViewPr>
    <p:cSldViewPr snapToGrid="0" snapToObjects="1">
      <p:cViewPr varScale="1">
        <p:scale>
          <a:sx n="118" d="100"/>
          <a:sy n="118" d="100"/>
        </p:scale>
        <p:origin x="479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71193-A5DE-E941-BB94-232F05B949A8}" type="datetimeFigureOut">
              <a:rPr lang="en-US" smtClean="0"/>
              <a:t>5/6/2019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A8257C-C133-3946-82BD-51A2F31E477D}" type="slidenum">
              <a:rPr lang="en-US" smtClean="0"/>
              <a:t>‹#›</a:t>
            </a:fld>
            <a:endParaRPr lang="en-US"/>
          </a:p>
        </p:txBody>
      </p:sp>
    </p:spTree>
    <p:extLst>
      <p:ext uri="{BB962C8B-B14F-4D97-AF65-F5344CB8AC3E}">
        <p14:creationId xmlns:p14="http://schemas.microsoft.com/office/powerpoint/2010/main" val="1999665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Bevezetés</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Ma délelőtti Biblia-tanulmányozásunkat az Ézsaiás 60:1 igeverssel kezdjük: „Kelj fel, világosodjál, mert eljött világosságod, és az Úr dicsősége rajtad feltámadt.” Ézsaiás arra szólít bennünket, hogy keljünk fel és világítsunk, mert a fény „elérkezett” hozzánk.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4A8257C-C133-3946-82BD-51A2F31E477D}" type="slidenum">
              <a:rPr lang="en-US" smtClean="0"/>
              <a:t>1</a:t>
            </a:fld>
            <a:endParaRPr lang="en-US"/>
          </a:p>
        </p:txBody>
      </p:sp>
    </p:spTree>
    <p:extLst>
      <p:ext uri="{BB962C8B-B14F-4D97-AF65-F5344CB8AC3E}">
        <p14:creationId xmlns:p14="http://schemas.microsoft.com/office/powerpoint/2010/main" val="913621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i="1" kern="1200" dirty="0" smtClean="0">
                <a:solidFill>
                  <a:schemeClr val="tx1"/>
                </a:solidFill>
                <a:effectLst/>
                <a:latin typeface="+mn-lt"/>
                <a:ea typeface="+mn-ea"/>
                <a:cs typeface="+mn-cs"/>
              </a:rPr>
              <a:t>Jézus világossága ragyog át rajtunk szeretetteli és kegyelmes tetteink által. </a:t>
            </a:r>
            <a:r>
              <a:rPr lang="hu-HU" sz="1200" kern="1200" dirty="0" smtClean="0">
                <a:solidFill>
                  <a:schemeClr val="tx1"/>
                </a:solidFill>
                <a:effectLst/>
                <a:latin typeface="+mn-lt"/>
                <a:ea typeface="+mn-ea"/>
                <a:cs typeface="+mn-cs"/>
              </a:rPr>
              <a:t>Az Úr </a:t>
            </a:r>
            <a:r>
              <a:rPr lang="hu-HU" sz="1200" kern="1200" dirty="0" smtClean="0">
                <a:solidFill>
                  <a:schemeClr val="tx1"/>
                </a:solidFill>
                <a:effectLst/>
                <a:latin typeface="+mn-lt"/>
                <a:ea typeface="+mn-ea"/>
                <a:cs typeface="+mn-cs"/>
              </a:rPr>
              <a:t>elhívottaiként </a:t>
            </a:r>
            <a:r>
              <a:rPr lang="hu-HU" sz="1200" kern="1200" dirty="0" smtClean="0">
                <a:solidFill>
                  <a:schemeClr val="tx1"/>
                </a:solidFill>
                <a:effectLst/>
                <a:latin typeface="+mn-lt"/>
                <a:ea typeface="+mn-ea"/>
                <a:cs typeface="+mn-cs"/>
              </a:rPr>
              <a:t>mi vagyunk Ézsaiás látomásának megtestesítői. Ebben a vonatkozásban nevez minket Jézus az Ő világosságának, ha tükrözzük a Tőle áramló fény sugarait. Szelíd, béketűrő életre hív minket. Az igazság és jogosság iránti éhséget és szomjúságot kínálja nekünk. Elvárja tőlünk, hogy Őt tükrözzük irgalmasságunkkal, tisztaszívűségünkkel, hogy hamar megbékéljünk ellenségeinkkel. Társkapcsolati hűséget, igazságot, a bosszúállás elvetését, imádságot és böjtölést vár el tőlünk. Ezek Jézus világossága tükrözésének engedelmes tettei, melyek sötétség borította környezetünkre áradnak.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4A8257C-C133-3946-82BD-51A2F31E477D}" type="slidenum">
              <a:rPr lang="en-US" smtClean="0"/>
              <a:t>10</a:t>
            </a:fld>
            <a:endParaRPr lang="en-US"/>
          </a:p>
        </p:txBody>
      </p:sp>
    </p:spTree>
    <p:extLst>
      <p:ext uri="{BB962C8B-B14F-4D97-AF65-F5344CB8AC3E}">
        <p14:creationId xmlns:p14="http://schemas.microsoft.com/office/powerpoint/2010/main" val="2940119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i="1" kern="1200" dirty="0" smtClean="0">
                <a:solidFill>
                  <a:schemeClr val="tx1"/>
                </a:solidFill>
                <a:effectLst/>
                <a:latin typeface="+mn-lt"/>
                <a:ea typeface="+mn-ea"/>
                <a:cs typeface="+mn-cs"/>
              </a:rPr>
              <a:t>Jézus világossága fénylik át rajtunk, ha a Lélek gyümölcseit teremjük. </a:t>
            </a:r>
            <a:r>
              <a:rPr lang="hu-HU" sz="1200" kern="1200" dirty="0" smtClean="0">
                <a:solidFill>
                  <a:schemeClr val="tx1"/>
                </a:solidFill>
                <a:effectLst/>
                <a:latin typeface="+mn-lt"/>
                <a:ea typeface="+mn-ea"/>
                <a:cs typeface="+mn-cs"/>
              </a:rPr>
              <a:t>Ezek a gyümölcsök a következők: szeretet a gyűlölettel teli világban, öröm a bánat idején, békesség a konfliktusokban, türelem a haraggal szemben, kedvesség az élet durvasága ellenére is, a gonoszságot legyőző jóság, a tisztességtelenséget elűző hűség, gyengédség a durvaság terepén és önuralom az önzés világában.</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Lásd </a:t>
            </a:r>
            <a:r>
              <a:rPr lang="hu-HU" sz="1200" kern="1200" dirty="0" err="1" smtClean="0">
                <a:solidFill>
                  <a:schemeClr val="tx1"/>
                </a:solidFill>
                <a:effectLst/>
                <a:latin typeface="+mn-lt"/>
                <a:ea typeface="+mn-ea"/>
                <a:cs typeface="+mn-cs"/>
              </a:rPr>
              <a:t>Galata</a:t>
            </a:r>
            <a:r>
              <a:rPr lang="hu-HU" sz="1200" kern="1200" dirty="0" smtClean="0">
                <a:solidFill>
                  <a:schemeClr val="tx1"/>
                </a:solidFill>
                <a:effectLst/>
                <a:latin typeface="+mn-lt"/>
                <a:ea typeface="+mn-ea"/>
                <a:cs typeface="+mn-cs"/>
              </a:rPr>
              <a:t> 5:22-26 és Jakab 3:17, 18.</a:t>
            </a:r>
          </a:p>
          <a:p>
            <a:endParaRPr lang="en-US" sz="1200" b="1" i="1" kern="1200" dirty="0">
              <a:solidFill>
                <a:schemeClr val="tx1"/>
              </a:solidFill>
              <a:effectLst/>
              <a:latin typeface="+mn-lt"/>
              <a:ea typeface="+mn-ea"/>
              <a:cs typeface="+mn-cs"/>
            </a:endParaRPr>
          </a:p>
          <a:p>
            <a:endParaRPr lang="en-US" sz="1200" b="1" i="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4A8257C-C133-3946-82BD-51A2F31E477D}" type="slidenum">
              <a:rPr lang="en-US" smtClean="0"/>
              <a:t>11</a:t>
            </a:fld>
            <a:endParaRPr lang="en-US"/>
          </a:p>
        </p:txBody>
      </p:sp>
    </p:spTree>
    <p:extLst>
      <p:ext uri="{BB962C8B-B14F-4D97-AF65-F5344CB8AC3E}">
        <p14:creationId xmlns:p14="http://schemas.microsoft.com/office/powerpoint/2010/main" val="938142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Általános, teljes körű üzenet</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Másodszor, Ézsaiás rámutat a ránk áradó fény teljes körű, mindent érintő természetére. Gyökeres változást hoz életünkbe, amikor Isten világossága eloszlatja szívünk sötétségét.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4A8257C-C133-3946-82BD-51A2F31E477D}" type="slidenum">
              <a:rPr lang="en-US" smtClean="0"/>
              <a:t>12</a:t>
            </a:fld>
            <a:endParaRPr lang="en-US"/>
          </a:p>
        </p:txBody>
      </p:sp>
    </p:spTree>
    <p:extLst>
      <p:ext uri="{BB962C8B-B14F-4D97-AF65-F5344CB8AC3E}">
        <p14:creationId xmlns:p14="http://schemas.microsoft.com/office/powerpoint/2010/main" val="3948148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00075"/>
            <a:ext cx="3973513" cy="2235200"/>
          </a:xfrm>
        </p:spPr>
      </p:sp>
      <p:sp>
        <p:nvSpPr>
          <p:cNvPr id="3" name="Notes Placeholder 2"/>
          <p:cNvSpPr>
            <a:spLocks noGrp="1"/>
          </p:cNvSpPr>
          <p:nvPr>
            <p:ph type="body" idx="1"/>
          </p:nvPr>
        </p:nvSpPr>
        <p:spPr>
          <a:xfrm>
            <a:off x="685800" y="3018064"/>
            <a:ext cx="5486400" cy="3600450"/>
          </a:xfrm>
        </p:spPr>
        <p:txBody>
          <a:bodyPr/>
          <a:lstStyle/>
          <a:p>
            <a:r>
              <a:rPr lang="hu-HU" sz="1200" b="1" i="1" kern="1200" dirty="0" smtClean="0">
                <a:solidFill>
                  <a:schemeClr val="tx1"/>
                </a:solidFill>
                <a:effectLst/>
                <a:latin typeface="+mn-lt"/>
                <a:ea typeface="+mn-ea"/>
                <a:cs typeface="+mn-cs"/>
              </a:rPr>
              <a:t>Isten Lelke átformálja lelkületünket, </a:t>
            </a:r>
            <a:r>
              <a:rPr lang="hu-HU" sz="1200" kern="1200" dirty="0" smtClean="0">
                <a:solidFill>
                  <a:schemeClr val="tx1"/>
                </a:solidFill>
                <a:effectLst/>
                <a:latin typeface="+mn-lt"/>
                <a:ea typeface="+mn-ea"/>
                <a:cs typeface="+mn-cs"/>
              </a:rPr>
              <a:t>hogy többé ne a magunkéi legyünk, hanem az Övé, hogy az Ő akaratát cselekedjük, az Ő útján járjunk, az Ő dicsőségét tanúsítsuk, felkaroljuk testvéreinket, és hogy őrizzük a világosságot környezetünk sötétségének eloszlatására. </a:t>
            </a:r>
          </a:p>
          <a:p>
            <a:r>
              <a:rPr lang="hu-HU" sz="1200" kern="1200" dirty="0" smtClean="0">
                <a:solidFill>
                  <a:schemeClr val="tx1"/>
                </a:solidFill>
                <a:effectLst/>
                <a:latin typeface="+mn-lt"/>
                <a:ea typeface="+mn-ea"/>
                <a:cs typeface="+mn-cs"/>
              </a:rPr>
              <a:t> </a:t>
            </a:r>
          </a:p>
          <a:p>
            <a:r>
              <a:rPr lang="hu-HU" sz="1200" b="1" i="1" kern="1200" dirty="0" smtClean="0">
                <a:solidFill>
                  <a:schemeClr val="tx1"/>
                </a:solidFill>
                <a:effectLst/>
                <a:latin typeface="+mn-lt"/>
                <a:ea typeface="+mn-ea"/>
                <a:cs typeface="+mn-cs"/>
              </a:rPr>
              <a:t>Értelmünk megszabadul a sötétség és a bűn bilincseitől. </a:t>
            </a:r>
            <a:r>
              <a:rPr lang="hu-HU" sz="1200" kern="1200" dirty="0" smtClean="0">
                <a:solidFill>
                  <a:schemeClr val="tx1"/>
                </a:solidFill>
                <a:effectLst/>
                <a:latin typeface="+mn-lt"/>
                <a:ea typeface="+mn-ea"/>
                <a:cs typeface="+mn-cs"/>
              </a:rPr>
              <a:t>Gondolkodásunk központja szabadon befogadhatja Isten látásmódját az életről, hogy szembeszálljon a világ sötétségével, alakítsa értelmünk megújulását, hogy felismerhessük: „mi az Istennek jó, kedves és tökéletes akarata.” (Róm 12:2).</a:t>
            </a:r>
          </a:p>
          <a:p>
            <a:r>
              <a:rPr lang="hu-HU" sz="1200" kern="1200" dirty="0" smtClean="0">
                <a:solidFill>
                  <a:schemeClr val="tx1"/>
                </a:solidFill>
                <a:effectLst/>
                <a:latin typeface="+mn-lt"/>
                <a:ea typeface="+mn-ea"/>
                <a:cs typeface="+mn-cs"/>
              </a:rPr>
              <a:t> </a:t>
            </a:r>
          </a:p>
          <a:p>
            <a:r>
              <a:rPr lang="hu-HU" sz="1200" b="1" i="1" kern="1200" dirty="0" smtClean="0">
                <a:solidFill>
                  <a:schemeClr val="tx1"/>
                </a:solidFill>
                <a:effectLst/>
                <a:latin typeface="+mn-lt"/>
                <a:ea typeface="+mn-ea"/>
                <a:cs typeface="+mn-cs"/>
              </a:rPr>
              <a:t>Testünk a Szentlélek megújító hatása alá kerül.  </a:t>
            </a:r>
            <a:r>
              <a:rPr lang="hu-HU" sz="1200" kern="1200" dirty="0" smtClean="0">
                <a:solidFill>
                  <a:schemeClr val="tx1"/>
                </a:solidFill>
                <a:effectLst/>
                <a:latin typeface="+mn-lt"/>
                <a:ea typeface="+mn-ea"/>
                <a:cs typeface="+mn-cs"/>
              </a:rPr>
              <a:t>Felismerjük testünk szentségét, mint Isten templomáét. E szentség megőrzésének felelőssége nem csupán saját testünkre vonatkozik, hanem minden emberi lényére, akivel csak találkozunk. </a:t>
            </a:r>
          </a:p>
          <a:p>
            <a:r>
              <a:rPr lang="hu-HU" sz="1200" kern="1200" dirty="0" smtClean="0">
                <a:solidFill>
                  <a:schemeClr val="tx1"/>
                </a:solidFill>
                <a:effectLst/>
                <a:latin typeface="+mn-lt"/>
                <a:ea typeface="+mn-ea"/>
                <a:cs typeface="+mn-cs"/>
              </a:rPr>
              <a:t> </a:t>
            </a:r>
          </a:p>
          <a:p>
            <a:r>
              <a:rPr lang="hu-HU" sz="1200" b="1" i="1" kern="1200" dirty="0" smtClean="0">
                <a:solidFill>
                  <a:schemeClr val="tx1"/>
                </a:solidFill>
                <a:effectLst/>
                <a:latin typeface="+mn-lt"/>
                <a:ea typeface="+mn-ea"/>
                <a:cs typeface="+mn-cs"/>
              </a:rPr>
              <a:t>Vágyaink már nem a sötétség mélységéből erednek, hanem az Isten által nekünk szánt tiszta, megszentelt élet elnyerésére irányulnak. </a:t>
            </a:r>
            <a:r>
              <a:rPr lang="hu-HU" sz="1200" kern="1200" dirty="0" smtClean="0">
                <a:solidFill>
                  <a:schemeClr val="tx1"/>
                </a:solidFill>
                <a:effectLst/>
                <a:latin typeface="+mn-lt"/>
                <a:ea typeface="+mn-ea"/>
                <a:cs typeface="+mn-cs"/>
              </a:rPr>
              <a:t> A világosság ezáltal átalakítja indulatainkat és érzelmeinket, hogy emberi kapcsolatainkban ne lépjünk tiltott területre és Isten szerető gondoskodásának határain belül maradjunk. </a:t>
            </a:r>
          </a:p>
          <a:p>
            <a:r>
              <a:rPr lang="hu-HU" sz="1200" kern="1200" dirty="0" smtClean="0">
                <a:solidFill>
                  <a:schemeClr val="tx1"/>
                </a:solidFill>
                <a:effectLst/>
                <a:latin typeface="+mn-lt"/>
                <a:ea typeface="+mn-ea"/>
                <a:cs typeface="+mn-cs"/>
              </a:rPr>
              <a:t> </a:t>
            </a:r>
          </a:p>
          <a:p>
            <a:r>
              <a:rPr lang="hu-HU" sz="1200" b="1" i="1" kern="1200" dirty="0" smtClean="0">
                <a:solidFill>
                  <a:schemeClr val="tx1"/>
                </a:solidFill>
                <a:effectLst/>
                <a:latin typeface="+mn-lt"/>
                <a:ea typeface="+mn-ea"/>
                <a:cs typeface="+mn-cs"/>
              </a:rPr>
              <a:t>Kapcsolatainkat már nem a belőlük származó előnyök határozzák meg, </a:t>
            </a:r>
            <a:r>
              <a:rPr lang="hu-HU" sz="1200" kern="1200" dirty="0" smtClean="0">
                <a:solidFill>
                  <a:schemeClr val="tx1"/>
                </a:solidFill>
                <a:effectLst/>
                <a:latin typeface="+mn-lt"/>
                <a:ea typeface="+mn-ea"/>
                <a:cs typeface="+mn-cs"/>
              </a:rPr>
              <a:t>hanem</a:t>
            </a:r>
            <a:r>
              <a:rPr lang="hu-HU" sz="1200" b="1" i="1" kern="1200" dirty="0" smtClean="0">
                <a:solidFill>
                  <a:schemeClr val="tx1"/>
                </a:solidFill>
                <a:effectLst/>
                <a:latin typeface="+mn-lt"/>
                <a:ea typeface="+mn-ea"/>
                <a:cs typeface="+mn-cs"/>
              </a:rPr>
              <a:t> </a:t>
            </a:r>
            <a:r>
              <a:rPr lang="hu-HU" sz="1200" kern="1200" dirty="0" smtClean="0">
                <a:solidFill>
                  <a:schemeClr val="tx1"/>
                </a:solidFill>
                <a:effectLst/>
                <a:latin typeface="+mn-lt"/>
                <a:ea typeface="+mn-ea"/>
                <a:cs typeface="+mn-cs"/>
              </a:rPr>
              <a:t>az Isten világosságából eredő melegszívűség.  Nem az ereinkben folyó vér határozza meg kapcsolatainkat, hanem Jézus vére, mely mindnyájunkat az Ő gyermekévé tesz.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Igen, a fény hordozóiként el kell oszlatnunk a sötétséget. Világosságot árasztunk, amikor a munkánkban, otthonunkban és gyülekezetünkben nyilvánosan kiállunk a jogosságért és az igazságért. Elhomályosítjuk ezt a fényt, ha elnézzük a büszkeséget, a féltékenységet, irigységet, a viszálykodásokat, a bántalmazást és az erkölcstelenséget. Nem áraszthatunk fényt és nem is járhatunk tovább a világosságban, ha gyűlölet él szívünkben testvéreink iránt, vagy ha szemet hunyunk a bántalmazás felett.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4A8257C-C133-3946-82BD-51A2F31E477D}" type="slidenum">
              <a:rPr lang="en-US" smtClean="0"/>
              <a:t>13</a:t>
            </a:fld>
            <a:endParaRPr lang="en-US"/>
          </a:p>
        </p:txBody>
      </p:sp>
    </p:spTree>
    <p:extLst>
      <p:ext uri="{BB962C8B-B14F-4D97-AF65-F5344CB8AC3E}">
        <p14:creationId xmlns:p14="http://schemas.microsoft.com/office/powerpoint/2010/main" val="3604811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4513" y="609600"/>
            <a:ext cx="3435350" cy="1931988"/>
          </a:xfrm>
        </p:spPr>
      </p:sp>
      <p:sp>
        <p:nvSpPr>
          <p:cNvPr id="3" name="Notes Placeholder 2"/>
          <p:cNvSpPr>
            <a:spLocks noGrp="1"/>
          </p:cNvSpPr>
          <p:nvPr>
            <p:ph type="body" idx="1"/>
          </p:nvPr>
        </p:nvSpPr>
        <p:spPr>
          <a:xfrm>
            <a:off x="522512" y="2756806"/>
            <a:ext cx="5486400" cy="3600450"/>
          </a:xfrm>
        </p:spPr>
        <p:txBody>
          <a:bodyPr/>
          <a:lstStyle/>
          <a:p>
            <a:r>
              <a:rPr lang="hu-HU" sz="1200" b="1" kern="1200" dirty="0" smtClean="0">
                <a:solidFill>
                  <a:schemeClr val="tx1"/>
                </a:solidFill>
                <a:effectLst/>
                <a:latin typeface="+mn-lt"/>
                <a:ea typeface="+mn-ea"/>
                <a:cs typeface="+mn-cs"/>
              </a:rPr>
              <a:t>Szolgálatra hívó üzenet</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Harmadszor, Ézsaiás a szolgáló életre buzdít. A fényesen ragyogást gyakran valamiféle erőteljes, megkülönböztető, dicsőséges megjelenésként értelmezik. A próféta azonban figyelmeztet bennünket, hogy a valódi világosság a szolgálatban mutatkozik meg.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Szentírás gyakran és mélyrehatóan foglalkozik a szolgálat témájával. Ézsaiás már a 42. és 53. fejezetben is utal rá, hogy a Messiás szolgaként érkezik mindenféle külső ragyogás nélkül. Ránézésre olyan lesz, mint környezetében a legkisebbek.  </a:t>
            </a:r>
            <a:r>
              <a:rPr lang="hu-HU" sz="1200" b="1" i="1" kern="1200" dirty="0" smtClean="0">
                <a:solidFill>
                  <a:schemeClr val="tx1"/>
                </a:solidFill>
                <a:effectLst/>
                <a:latin typeface="+mn-lt"/>
                <a:ea typeface="+mn-ea"/>
                <a:cs typeface="+mn-cs"/>
              </a:rPr>
              <a:t>Mégis ebben az átlagosságban rejlett Krisztus hatalma: a szeretet ereje, az alázatos szív hatalma, az önfeláldozó élet ereje.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Jézus a szegények között élt, az elnyomottak és kitaszítottak között, felemelte a lesújtottakat és bántalmazottakat és végül kereszthalált halt. Az isteni hatalom legdicsőségesebb megnyilvánulását semmiféle külső dicsőség nem jellemezte. A hatalom és dicsőség leghatalmasabb megnyilvánulása sötétségben és rútságban jelent meg. Ezért volt bolondság az evangélium a görögök, botrányos a zsidók és tréfa a rómaiak szemében. Egyikük sem volt képes megérteni Jézus szolgálatát, ahogy a keresztből áradó megváltó kegyelmet sem. </a:t>
            </a:r>
          </a:p>
          <a:p>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Jézus valódi világossága a szolgálatban jelenik meg. </a:t>
            </a:r>
            <a:r>
              <a:rPr lang="hu-HU" sz="1200" kern="1200" dirty="0" smtClean="0">
                <a:solidFill>
                  <a:schemeClr val="tx1"/>
                </a:solidFill>
                <a:effectLst/>
                <a:latin typeface="+mn-lt"/>
                <a:ea typeface="+mn-ea"/>
                <a:cs typeface="+mn-cs"/>
              </a:rPr>
              <a:t>A felhívás, hogy keljünk fel és világítsunk, a Szentlélektől kapott fénnyel kapcsolatos. Ez a fény az, ami elűzi a sötétséget. Ez a világosság szólít a felserkenésre és ragyogásra, hogy azzá váljunk, amiért teremtettünk. Isten népének példát kell mutatnia amióta csak Isten megígérte Ábrahámnak, hogy a hűséges bizalmi kapcsolat Ővele a nemzetekre áradó áldások csatornája lesz. Gazdagon áldottak lennénk, ha a szolgálatra való elhívás szerint élnénk. És engedelmességünk által a világ is áldásokban részesülhetne. A sötétség megszűnése lenne a jellemző.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4A8257C-C133-3946-82BD-51A2F31E477D}" type="slidenum">
              <a:rPr lang="en-US" smtClean="0"/>
              <a:t>14</a:t>
            </a:fld>
            <a:endParaRPr lang="en-US"/>
          </a:p>
        </p:txBody>
      </p:sp>
    </p:spTree>
    <p:extLst>
      <p:ext uri="{BB962C8B-B14F-4D97-AF65-F5344CB8AC3E}">
        <p14:creationId xmlns:p14="http://schemas.microsoft.com/office/powerpoint/2010/main" val="477060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A felhívás üzenete</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Negyedszer, Ézsaiás üzenete arra szólít fel bennünket, hogy világosságunkkal ragyogjunk a sötétségben, olyan fény legyünk, mely eloszlatja a sötétséget. Jézus megbízása számunkra: </a:t>
            </a:r>
            <a:r>
              <a:rPr lang="hu-HU" sz="1200" i="1" kern="1200" dirty="0" smtClean="0">
                <a:solidFill>
                  <a:schemeClr val="tx1"/>
                </a:solidFill>
                <a:effectLst/>
                <a:latin typeface="+mn-lt"/>
                <a:ea typeface="+mn-ea"/>
                <a:cs typeface="+mn-cs"/>
              </a:rPr>
              <a:t>„Ti vagytok a világ világossága… Úgy </a:t>
            </a:r>
            <a:r>
              <a:rPr lang="hu-HU" sz="1200" i="1" kern="1200" dirty="0" err="1" smtClean="0">
                <a:solidFill>
                  <a:schemeClr val="tx1"/>
                </a:solidFill>
                <a:effectLst/>
                <a:latin typeface="+mn-lt"/>
                <a:ea typeface="+mn-ea"/>
                <a:cs typeface="+mn-cs"/>
              </a:rPr>
              <a:t>fényljék</a:t>
            </a:r>
            <a:r>
              <a:rPr lang="hu-HU" sz="1200" i="1" kern="1200" dirty="0" smtClean="0">
                <a:solidFill>
                  <a:schemeClr val="tx1"/>
                </a:solidFill>
                <a:effectLst/>
                <a:latin typeface="+mn-lt"/>
                <a:ea typeface="+mn-ea"/>
                <a:cs typeface="+mn-cs"/>
              </a:rPr>
              <a:t> a ti világosságtok az emberek előtt, hogy lássák a ti jó cselekedeteiteket, és dicsőítsék a ti mennyei Atyátokat.” (</a:t>
            </a:r>
            <a:r>
              <a:rPr lang="hu-HU" sz="1200" i="1" kern="1200" dirty="0" err="1" smtClean="0">
                <a:solidFill>
                  <a:schemeClr val="tx1"/>
                </a:solidFill>
                <a:effectLst/>
                <a:latin typeface="+mn-lt"/>
                <a:ea typeface="+mn-ea"/>
                <a:cs typeface="+mn-cs"/>
              </a:rPr>
              <a:t>Mt</a:t>
            </a:r>
            <a:r>
              <a:rPr lang="hu-HU" sz="1200" i="1" kern="1200" dirty="0" smtClean="0">
                <a:solidFill>
                  <a:schemeClr val="tx1"/>
                </a:solidFill>
                <a:effectLst/>
                <a:latin typeface="+mn-lt"/>
                <a:ea typeface="+mn-ea"/>
                <a:cs typeface="+mn-cs"/>
              </a:rPr>
              <a:t> 5:14; 16).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4A8257C-C133-3946-82BD-51A2F31E477D}" type="slidenum">
              <a:rPr lang="en-US" smtClean="0"/>
              <a:t>15</a:t>
            </a:fld>
            <a:endParaRPr lang="en-US"/>
          </a:p>
        </p:txBody>
      </p:sp>
    </p:spTree>
    <p:extLst>
      <p:ext uri="{BB962C8B-B14F-4D97-AF65-F5344CB8AC3E}">
        <p14:creationId xmlns:p14="http://schemas.microsoft.com/office/powerpoint/2010/main" val="3050781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Pál apostol így emlékeztet minket: </a:t>
            </a:r>
            <a:r>
              <a:rPr lang="hu-HU" sz="1200" i="1" kern="1200" dirty="0" smtClean="0">
                <a:solidFill>
                  <a:schemeClr val="tx1"/>
                </a:solidFill>
                <a:effectLst/>
                <a:latin typeface="+mn-lt"/>
                <a:ea typeface="+mn-ea"/>
                <a:cs typeface="+mn-cs"/>
              </a:rPr>
              <a:t>„Mert valátok régen sötétség, most pedig világosság az Úrban: mint világosságnak fiai úgy járjatok. (Mert a világosságnak gyümölcse minden jóságban és igazságban és valóságban van), Meggondolván, mi legyen kedves az Úrnak. (Eféz 5:8-10).</a:t>
            </a:r>
            <a:r>
              <a:rPr lang="hu-HU" sz="1200" kern="1200" dirty="0" smtClean="0">
                <a:solidFill>
                  <a:schemeClr val="tx1"/>
                </a:solidFill>
                <a:effectLst/>
                <a:latin typeface="+mn-lt"/>
                <a:ea typeface="+mn-ea"/>
                <a:cs typeface="+mn-cs"/>
              </a:rPr>
              <a:t> Ez a mi elhívásunk és meg kell találnunk a módját, hogyan éljünk az Ő tanítványainak közösségeként. </a:t>
            </a:r>
          </a:p>
          <a:p>
            <a:r>
              <a:rPr lang="hu-HU" sz="1200" kern="1200" dirty="0" smtClean="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4A8257C-C133-3946-82BD-51A2F31E477D}" type="slidenum">
              <a:rPr lang="en-US" smtClean="0"/>
              <a:t>16</a:t>
            </a:fld>
            <a:endParaRPr lang="en-US"/>
          </a:p>
        </p:txBody>
      </p:sp>
    </p:spTree>
    <p:extLst>
      <p:ext uri="{BB962C8B-B14F-4D97-AF65-F5344CB8AC3E}">
        <p14:creationId xmlns:p14="http://schemas.microsoft.com/office/powerpoint/2010/main" val="399426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A küldetés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Jézus azzal bízott meg bennünket, hogy világosságot sugározzunk a sötétségben [engedjük az Ő fényét magunkon átragyogni] és világítsunk rá a rosszra. </a:t>
            </a:r>
            <a:r>
              <a:rPr lang="hu-HU" sz="1200" i="1" kern="1200" dirty="0" smtClean="0">
                <a:solidFill>
                  <a:schemeClr val="tx1"/>
                </a:solidFill>
                <a:effectLst/>
                <a:latin typeface="+mn-lt"/>
                <a:ea typeface="+mn-ea"/>
                <a:cs typeface="+mn-cs"/>
              </a:rPr>
              <a:t>„És ne legyen közösségetek a sötétségnek gyümölcstelen cselekedeteivel, hanem inkább meg is feddjétek azokat.” (Eféz 5:11).</a:t>
            </a:r>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 </a:t>
            </a:r>
          </a:p>
          <a:p>
            <a:r>
              <a:rPr lang="hu-HU" sz="1200" b="1" i="1" kern="1200" dirty="0" smtClean="0">
                <a:solidFill>
                  <a:schemeClr val="tx1"/>
                </a:solidFill>
                <a:effectLst/>
                <a:latin typeface="+mn-lt"/>
                <a:ea typeface="+mn-ea"/>
                <a:cs typeface="+mn-cs"/>
              </a:rPr>
              <a:t>Egyértelműen az a feladatunk, hogy lámpásunkkal a világ homályos sarkaiba világítsunk és a sötétség kiűzésével fényt vigyünk mindenhová. </a:t>
            </a:r>
            <a:r>
              <a:rPr lang="hu-HU" sz="1200" kern="1200" dirty="0" smtClean="0">
                <a:solidFill>
                  <a:schemeClr val="tx1"/>
                </a:solidFill>
                <a:effectLst/>
                <a:latin typeface="+mn-lt"/>
                <a:ea typeface="+mn-ea"/>
                <a:cs typeface="+mn-cs"/>
              </a:rPr>
              <a:t>Ellen White arra buzdít, hogy még akkor is változtassunk közösségeinken, ha megpróbáló, személyes nehézségekbe ütközünk a sötétség eloszlatása során: </a:t>
            </a:r>
            <a:r>
              <a:rPr lang="hu-HU" sz="1200" i="1" kern="1200" dirty="0" smtClean="0">
                <a:solidFill>
                  <a:schemeClr val="tx1"/>
                </a:solidFill>
                <a:effectLst/>
                <a:latin typeface="+mn-lt"/>
                <a:ea typeface="+mn-ea"/>
                <a:cs typeface="+mn-cs"/>
              </a:rPr>
              <a:t>„Isten különböző közösségekbe szórta szét gyermekeit, hogy az igazság világossága ragyogjon a világot elnyelő erkölcsi sötétség közepette. Minél sűrűbb körülöttünk a sötétség, annál fontosabb, hogy világítsunk. Talán igen nehéz és próbára tevő körülmények közé kerülünk, ez azonban még nem bizonyíték arra, hogy nem pontosan ott élünk, ahová a gondviselés szánt minket.” </a:t>
            </a:r>
            <a:r>
              <a:rPr lang="hu-HU" sz="1200" kern="1200" dirty="0" smtClean="0">
                <a:solidFill>
                  <a:schemeClr val="tx1"/>
                </a:solidFill>
                <a:effectLst/>
                <a:latin typeface="+mn-lt"/>
                <a:ea typeface="+mn-ea"/>
                <a:cs typeface="+mn-cs"/>
              </a:rPr>
              <a:t>(BT6 182.o.)</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Számunkra, lányok, asszonyok számára az a felhívás, hogy szánjunk időt a változtatásra. Ugyan milyen kis változásokat hozhatunk? Milyen szikrát csiholhatunk, mely beleragyogtatja Isten fényét a sötétségbe, amiben leányaink, nővéreink és a feleségek élni kénytelenek? Mi a feladata ma a női szolgálatok munkatársainak?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4A8257C-C133-3946-82BD-51A2F31E477D}" type="slidenum">
              <a:rPr lang="en-US" smtClean="0"/>
              <a:t>17</a:t>
            </a:fld>
            <a:endParaRPr lang="en-US"/>
          </a:p>
        </p:txBody>
      </p:sp>
    </p:spTree>
    <p:extLst>
      <p:ext uri="{BB962C8B-B14F-4D97-AF65-F5344CB8AC3E}">
        <p14:creationId xmlns:p14="http://schemas.microsoft.com/office/powerpoint/2010/main" val="2154346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8013" y="339725"/>
            <a:ext cx="3276600" cy="1843088"/>
          </a:xfrm>
        </p:spPr>
      </p:sp>
      <p:sp>
        <p:nvSpPr>
          <p:cNvPr id="3" name="Notes Placeholder 2"/>
          <p:cNvSpPr>
            <a:spLocks noGrp="1"/>
          </p:cNvSpPr>
          <p:nvPr>
            <p:ph type="body" idx="1"/>
          </p:nvPr>
        </p:nvSpPr>
        <p:spPr>
          <a:xfrm>
            <a:off x="544286" y="2343150"/>
            <a:ext cx="5486400" cy="3600450"/>
          </a:xfrm>
        </p:spPr>
        <p:txBody>
          <a:bodyPr/>
          <a:lstStyle/>
          <a:p>
            <a:r>
              <a:rPr lang="hu-HU" sz="1200" b="1" kern="1200" dirty="0" smtClean="0">
                <a:solidFill>
                  <a:schemeClr val="tx1"/>
                </a:solidFill>
                <a:effectLst/>
                <a:latin typeface="+mn-lt"/>
                <a:ea typeface="+mn-ea"/>
                <a:cs typeface="+mn-cs"/>
              </a:rPr>
              <a:t>Az adventista női szolgálatok munkatársainak hat fő feladata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„Érints meg egy szívet és érd el világomat!” Ez az Adventista Női Szolgálatok osztályának mottója. Célunk minden rászoruló megsegítése. A nőket globálisan érintő hat főbb problémás területen igyekszünk e feladatot ellátni.  A bántalmazás, az analfabetizmus, a munkahelyi túlterheltség, a nincstelenség, az egészségügy és az oktatás területein.</a:t>
            </a:r>
          </a:p>
          <a:p>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Visszaélések és erőszak: </a:t>
            </a:r>
            <a:r>
              <a:rPr lang="hu-HU" sz="1200" kern="1200" dirty="0" smtClean="0">
                <a:solidFill>
                  <a:schemeClr val="tx1"/>
                </a:solidFill>
                <a:effectLst/>
                <a:latin typeface="+mn-lt"/>
                <a:ea typeface="+mn-ea"/>
                <a:cs typeface="+mn-cs"/>
              </a:rPr>
              <a:t>A statisztikák szerint világszerte minden harmadik nő szenved el fizikai és szexuális erőszakot élete során. A gyermekkereskedők által évente eladott 1,2 millió gyermek 80%-a lány. Ezen általános segélykiáltás miatt indította el az ADRA (</a:t>
            </a:r>
            <a:r>
              <a:rPr lang="hu-HU" sz="1200" kern="1200" dirty="0" err="1" smtClean="0">
                <a:solidFill>
                  <a:schemeClr val="tx1"/>
                </a:solidFill>
                <a:effectLst/>
                <a:latin typeface="+mn-lt"/>
                <a:ea typeface="+mn-ea"/>
                <a:cs typeface="+mn-cs"/>
              </a:rPr>
              <a:t>Adventist</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Development</a:t>
            </a:r>
            <a:r>
              <a:rPr lang="hu-HU" sz="1200" kern="1200" dirty="0" smtClean="0">
                <a:solidFill>
                  <a:schemeClr val="tx1"/>
                </a:solidFill>
                <a:effectLst/>
                <a:latin typeface="+mn-lt"/>
                <a:ea typeface="+mn-ea"/>
                <a:cs typeface="+mn-cs"/>
              </a:rPr>
              <a:t> and Relief </a:t>
            </a:r>
            <a:r>
              <a:rPr lang="hu-HU" sz="1200" kern="1200" dirty="0" err="1" smtClean="0">
                <a:solidFill>
                  <a:schemeClr val="tx1"/>
                </a:solidFill>
                <a:effectLst/>
                <a:latin typeface="+mn-lt"/>
                <a:ea typeface="+mn-ea"/>
                <a:cs typeface="+mn-cs"/>
              </a:rPr>
              <a:t>Agency</a:t>
            </a:r>
            <a:r>
              <a:rPr lang="hu-HU" sz="1200" kern="1200" dirty="0" smtClean="0">
                <a:solidFill>
                  <a:schemeClr val="tx1"/>
                </a:solidFill>
                <a:effectLst/>
                <a:latin typeface="+mn-lt"/>
                <a:ea typeface="+mn-ea"/>
                <a:cs typeface="+mn-cs"/>
              </a:rPr>
              <a:t>) és a Női Szolgálatok Osztálya 2009 októberében az </a:t>
            </a:r>
            <a:r>
              <a:rPr lang="hu-HU" sz="1200" kern="1200" dirty="0" err="1" smtClean="0">
                <a:solidFill>
                  <a:schemeClr val="tx1"/>
                </a:solidFill>
                <a:effectLst/>
                <a:latin typeface="+mn-lt"/>
                <a:ea typeface="+mn-ea"/>
                <a:cs typeface="+mn-cs"/>
              </a:rPr>
              <a:t>end</a:t>
            </a:r>
            <a:r>
              <a:rPr lang="hu-HU" sz="1200" b="1" kern="1200" dirty="0" err="1" smtClean="0">
                <a:solidFill>
                  <a:schemeClr val="tx1"/>
                </a:solidFill>
                <a:effectLst/>
                <a:latin typeface="+mn-lt"/>
                <a:ea typeface="+mn-ea"/>
                <a:cs typeface="+mn-cs"/>
              </a:rPr>
              <a:t>it</a:t>
            </a:r>
            <a:r>
              <a:rPr lang="hu-HU" sz="1200" kern="1200" dirty="0" err="1" smtClean="0">
                <a:solidFill>
                  <a:schemeClr val="tx1"/>
                </a:solidFill>
                <a:effectLst/>
                <a:latin typeface="+mn-lt"/>
                <a:ea typeface="+mn-ea"/>
                <a:cs typeface="+mn-cs"/>
              </a:rPr>
              <a:t>now</a:t>
            </a:r>
            <a:r>
              <a:rPr lang="hu-HU" sz="1200" kern="1200" baseline="30000" dirty="0" smtClean="0">
                <a:solidFill>
                  <a:schemeClr val="tx1"/>
                </a:solidFill>
                <a:effectLst/>
                <a:latin typeface="+mn-lt"/>
                <a:ea typeface="+mn-ea"/>
                <a:cs typeface="+mn-cs"/>
              </a:rPr>
              <a:t>®</a:t>
            </a:r>
            <a:r>
              <a:rPr lang="hu-HU" sz="1200" kern="1200" dirty="0" smtClean="0">
                <a:solidFill>
                  <a:schemeClr val="tx1"/>
                </a:solidFill>
                <a:effectLst/>
                <a:latin typeface="+mn-lt"/>
                <a:ea typeface="+mn-ea"/>
                <a:cs typeface="+mn-cs"/>
              </a:rPr>
              <a:t> érdekképviseleti kampányt az asszonyok és lányok elleni erőszak megállítására.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Azóta világegyházunk hét osztálya fogott össze, hogy az </a:t>
            </a:r>
            <a:r>
              <a:rPr lang="hu-HU" sz="1200" b="1" kern="1200" dirty="0" err="1" smtClean="0">
                <a:solidFill>
                  <a:schemeClr val="tx1"/>
                </a:solidFill>
                <a:effectLst/>
                <a:latin typeface="+mn-lt"/>
                <a:ea typeface="+mn-ea"/>
                <a:cs typeface="+mn-cs"/>
              </a:rPr>
              <a:t>enditnow</a:t>
            </a:r>
            <a:r>
              <a:rPr lang="hu-HU" sz="1200" kern="1200" baseline="30000" dirty="0" smtClean="0">
                <a:solidFill>
                  <a:schemeClr val="tx1"/>
                </a:solidFill>
                <a:effectLst/>
                <a:latin typeface="+mn-lt"/>
                <a:ea typeface="+mn-ea"/>
                <a:cs typeface="+mn-cs"/>
              </a:rPr>
              <a:t>®   </a:t>
            </a:r>
            <a:r>
              <a:rPr lang="hu-HU" sz="1200" kern="1200" dirty="0" smtClean="0">
                <a:solidFill>
                  <a:schemeClr val="tx1"/>
                </a:solidFill>
                <a:effectLst/>
                <a:latin typeface="+mn-lt"/>
                <a:ea typeface="+mn-ea"/>
                <a:cs typeface="+mn-cs"/>
              </a:rPr>
              <a:t>, a Hetednapi Adventista Egyház aktív és élő programja maradjon. A következő osztályok támogatják a kezdeményezést: a Gyermekszolgálatok Osztálya, az Oktatási Osztály, a Családi Szolgálatok Osztálya, az Egészségügyi Szolgálatok, a Lelkészi szolgálatok, a Női Szolgálatok és az Ifjúsági Szolgálatok Osztálya. Nagy felelősségünk ma az </a:t>
            </a:r>
            <a:r>
              <a:rPr lang="hu-HU" sz="1200" b="1" kern="1200" dirty="0" err="1" smtClean="0">
                <a:solidFill>
                  <a:schemeClr val="tx1"/>
                </a:solidFill>
                <a:effectLst/>
                <a:latin typeface="+mn-lt"/>
                <a:ea typeface="+mn-ea"/>
                <a:cs typeface="+mn-cs"/>
              </a:rPr>
              <a:t>enditnow</a:t>
            </a:r>
            <a:r>
              <a:rPr lang="hu-HU" sz="1200" kern="1200" baseline="30000" dirty="0" smtClean="0">
                <a:solidFill>
                  <a:schemeClr val="tx1"/>
                </a:solidFill>
                <a:effectLst/>
                <a:latin typeface="+mn-lt"/>
                <a:ea typeface="+mn-ea"/>
                <a:cs typeface="+mn-cs"/>
              </a:rPr>
              <a:t>®</a:t>
            </a:r>
            <a:r>
              <a:rPr lang="hu-HU" sz="1200" b="1" kern="1200" dirty="0" smtClean="0">
                <a:solidFill>
                  <a:schemeClr val="tx1"/>
                </a:solidFill>
                <a:effectLst/>
                <a:latin typeface="+mn-lt"/>
                <a:ea typeface="+mn-ea"/>
                <a:cs typeface="+mn-cs"/>
              </a:rPr>
              <a:t>.</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Nincstelenség. </a:t>
            </a:r>
            <a:r>
              <a:rPr lang="hu-HU" sz="1200" kern="1200" dirty="0" smtClean="0">
                <a:solidFill>
                  <a:schemeClr val="tx1"/>
                </a:solidFill>
                <a:effectLst/>
                <a:latin typeface="+mn-lt"/>
                <a:ea typeface="+mn-ea"/>
                <a:cs typeface="+mn-cs"/>
              </a:rPr>
              <a:t>A világon élő </a:t>
            </a:r>
            <a:r>
              <a:rPr lang="hu-HU" sz="1200" kern="1200" dirty="0" smtClean="0">
                <a:solidFill>
                  <a:schemeClr val="tx1"/>
                </a:solidFill>
                <a:effectLst/>
                <a:latin typeface="+mn-lt"/>
                <a:ea typeface="+mn-ea"/>
                <a:cs typeface="+mn-cs"/>
              </a:rPr>
              <a:t>1,2 </a:t>
            </a:r>
            <a:r>
              <a:rPr lang="hu-HU" sz="1200" kern="1200" dirty="0" smtClean="0">
                <a:solidFill>
                  <a:schemeClr val="tx1"/>
                </a:solidFill>
                <a:effectLst/>
                <a:latin typeface="+mn-lt"/>
                <a:ea typeface="+mn-ea"/>
                <a:cs typeface="+mn-cs"/>
              </a:rPr>
              <a:t>milliárd nincstelen ember 70%-a nő.  Úgy tűnik, a szegénység női arculatot vett fel. </a:t>
            </a:r>
            <a:r>
              <a:rPr lang="hu-HU" sz="1200" b="1" kern="1200" dirty="0" smtClean="0">
                <a:solidFill>
                  <a:schemeClr val="tx1"/>
                </a:solidFill>
                <a:effectLst/>
                <a:latin typeface="+mn-lt"/>
                <a:ea typeface="+mn-ea"/>
                <a:cs typeface="+mn-cs"/>
              </a:rPr>
              <a:t>E sebhely begyógyítása jelenleg a feladatunk.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Az egészséget fenyegető veszélyek. </a:t>
            </a:r>
            <a:r>
              <a:rPr lang="hu-HU" sz="1200" kern="1200" dirty="0" smtClean="0">
                <a:solidFill>
                  <a:schemeClr val="tx1"/>
                </a:solidFill>
                <a:effectLst/>
                <a:latin typeface="+mn-lt"/>
                <a:ea typeface="+mn-ea"/>
                <a:cs typeface="+mn-cs"/>
              </a:rPr>
              <a:t>A nők egészségét veszélyeztető kockázatok közé tartozik a társadalmi, politikai és ipari tényezők által okozott lélektani, társadalmi és fizikai fenyegetettség. A nő egészségének minősége közvetlenül befolyásolja saját életét és családja jólétét. A gyenge egészségi állapot képtelenné teszi a nőt az Isten munkájában való teljes részvételre.  Szinte minden ötödik nő él át depressziós időszakot élete folyamán. Az Egészségügyi Világszervezet szerint 2020-ra a depresszió lesz a második legelterjedtebb betegség a világon. </a:t>
            </a:r>
            <a:r>
              <a:rPr lang="hu-HU" sz="1200" b="1" kern="1200" dirty="0" smtClean="0">
                <a:solidFill>
                  <a:schemeClr val="tx1"/>
                </a:solidFill>
                <a:effectLst/>
                <a:latin typeface="+mn-lt"/>
                <a:ea typeface="+mn-ea"/>
                <a:cs typeface="+mn-cs"/>
              </a:rPr>
              <a:t>Ennek az elfogadhatatlan tehernek az eltávolítása jelenleg a feladatunk.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4A8257C-C133-3946-82BD-51A2F31E477D}" type="slidenum">
              <a:rPr lang="en-US" smtClean="0"/>
              <a:t>18</a:t>
            </a:fld>
            <a:endParaRPr lang="en-US"/>
          </a:p>
        </p:txBody>
      </p:sp>
    </p:spTree>
    <p:extLst>
      <p:ext uri="{BB962C8B-B14F-4D97-AF65-F5344CB8AC3E}">
        <p14:creationId xmlns:p14="http://schemas.microsoft.com/office/powerpoint/2010/main" val="3749524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Munkaterhelés. </a:t>
            </a:r>
            <a:r>
              <a:rPr lang="hu-HU" sz="1200" kern="1200" dirty="0" smtClean="0">
                <a:solidFill>
                  <a:schemeClr val="tx1"/>
                </a:solidFill>
                <a:effectLst/>
                <a:latin typeface="+mn-lt"/>
                <a:ea typeface="+mn-ea"/>
                <a:cs typeface="+mn-cs"/>
              </a:rPr>
              <a:t>A nők a világ minden táján, minden kultúrában szenvednek a munkahelyi túlterheltségről. </a:t>
            </a:r>
            <a:r>
              <a:rPr lang="hu-HU" sz="1200" kern="1200" dirty="0" smtClean="0">
                <a:solidFill>
                  <a:schemeClr val="tx1"/>
                </a:solidFill>
                <a:effectLst/>
                <a:latin typeface="+mn-lt"/>
                <a:ea typeface="+mn-ea"/>
                <a:cs typeface="+mn-cs"/>
              </a:rPr>
              <a:t>A nőknek kell elvégezniük a világ munkamennyiségének kétharmadát, ami ráadásul hosszú munkanapokkal és alacsony bérekkel jár. Ehhez </a:t>
            </a:r>
            <a:r>
              <a:rPr lang="hu-HU" sz="1200" kern="1200" dirty="0" smtClean="0">
                <a:solidFill>
                  <a:schemeClr val="tx1"/>
                </a:solidFill>
                <a:effectLst/>
                <a:latin typeface="+mn-lt"/>
                <a:ea typeface="+mn-ea"/>
                <a:cs typeface="+mn-cs"/>
              </a:rPr>
              <a:t>jönnek még a házimunkával és gyermekneveléssel töltött hosszú órák. Így alig jut idejük önmagukra, pihenésre és feltöltődésre, társadalmi és lelki növekedésre. </a:t>
            </a:r>
            <a:r>
              <a:rPr lang="hu-HU" sz="1200" b="1" kern="1200" dirty="0" smtClean="0">
                <a:solidFill>
                  <a:schemeClr val="tx1"/>
                </a:solidFill>
                <a:effectLst/>
                <a:latin typeface="+mn-lt"/>
                <a:ea typeface="+mn-ea"/>
                <a:cs typeface="+mn-cs"/>
              </a:rPr>
              <a:t>Feladataink közé tartozik jelenleg az is, hogy segítsünk egyensúlyt teremteni a munka és a szabadidős tevékenységek között, lehetőséget mutassunk a lelki növekedésre és rámutassunk a Szentlélek vigasztalására.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Oktatásügy. </a:t>
            </a:r>
            <a:r>
              <a:rPr lang="hu-HU" sz="1200" kern="1200" dirty="0" smtClean="0">
                <a:solidFill>
                  <a:schemeClr val="tx1"/>
                </a:solidFill>
                <a:effectLst/>
                <a:latin typeface="+mn-lt"/>
                <a:ea typeface="+mn-ea"/>
                <a:cs typeface="+mn-cs"/>
              </a:rPr>
              <a:t>Az oktatásban való részvétel minden ember alapvető emberi joga. A nőknek szükségük van a tanuláshoz való egyenlő jogokra a jobb egészség, a megfelelőbb táplálkozás, saját és családjuk életminőségének javítása érdekében. </a:t>
            </a:r>
            <a:r>
              <a:rPr lang="hu-HU" sz="1200" b="1" kern="1200" dirty="0" smtClean="0">
                <a:solidFill>
                  <a:schemeClr val="tx1"/>
                </a:solidFill>
                <a:effectLst/>
                <a:latin typeface="+mn-lt"/>
                <a:ea typeface="+mn-ea"/>
                <a:cs typeface="+mn-cs"/>
              </a:rPr>
              <a:t>Feladatunk ma: elérni, hogy a lányok is tanulhassanak az oktatás minden szintjén.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Írástudatlanság. </a:t>
            </a:r>
            <a:r>
              <a:rPr lang="hu-HU" sz="1200" kern="1200" dirty="0" smtClean="0">
                <a:solidFill>
                  <a:schemeClr val="tx1"/>
                </a:solidFill>
                <a:effectLst/>
                <a:latin typeface="+mn-lt"/>
                <a:ea typeface="+mn-ea"/>
                <a:cs typeface="+mn-cs"/>
              </a:rPr>
              <a:t>A világon élő 163 millió analfabéta 63%-a nő. A lányok még a tehetősebb országokban is kevesebb képzésben részesülnek, mint a fiúk. Az írástudatlanság erősen kötődik az alacsonyabb társadalmi rétegekhez, a szegénységhez és a rossz általános egészségi állapotokhoz. Az analfabetizmus a szegénység csapdájának ördögi körében tartja a nőket. Gyermekeikkel együtt tartós nincstelenségre ítéli őket. S ami még fontosabb, az írni-olvasni tudó nők a Biblia olvasásának ajándékában is részesülhetnek. </a:t>
            </a:r>
            <a:r>
              <a:rPr lang="hu-HU" sz="1200" b="1" kern="1200" dirty="0" smtClean="0">
                <a:solidFill>
                  <a:schemeClr val="tx1"/>
                </a:solidFill>
                <a:effectLst/>
                <a:latin typeface="+mn-lt"/>
                <a:ea typeface="+mn-ea"/>
                <a:cs typeface="+mn-cs"/>
              </a:rPr>
              <a:t>Feladatunk ma minden nő számára lehetővé tenni a betűk világának megismerését, kezükbe adva ezzel az önképzés kulcsát.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Fel kell serkennünk és világítanunk ebben a nőket sújtó sötétségben ahhoz, hogy szembenézzünk ezekkel a kihívásokkal. Szélesre kell tárnunk a Jézusban élt új élet távlatainak kilátását, hogy megszabadítsuk otthonunkat, gyülekezetünket, munkahelyünket és környezetünket a bántalmazásoktól. </a:t>
            </a:r>
            <a:r>
              <a:rPr lang="hu-HU" sz="1200" b="1" kern="1200" dirty="0" smtClean="0">
                <a:solidFill>
                  <a:schemeClr val="tx1"/>
                </a:solidFill>
                <a:effectLst/>
                <a:latin typeface="+mn-lt"/>
                <a:ea typeface="+mn-ea"/>
                <a:cs typeface="+mn-cs"/>
              </a:rPr>
              <a:t>Ez ma minden adventista feladata és felelőssége. </a:t>
            </a:r>
          </a:p>
          <a:p>
            <a:r>
              <a:rPr lang="hu-HU" sz="1200" b="1" kern="1200" dirty="0" smtClean="0">
                <a:solidFill>
                  <a:schemeClr val="tx1"/>
                </a:solidFill>
                <a:effectLst/>
                <a:latin typeface="+mn-lt"/>
                <a:ea typeface="+mn-ea"/>
                <a:cs typeface="+mn-cs"/>
              </a:rPr>
              <a:t> </a:t>
            </a:r>
            <a:endParaRPr lang="hu-HU"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4A8257C-C133-3946-82BD-51A2F31E477D}" type="slidenum">
              <a:rPr lang="en-US" smtClean="0"/>
              <a:t>19</a:t>
            </a:fld>
            <a:endParaRPr lang="en-US"/>
          </a:p>
        </p:txBody>
      </p:sp>
    </p:spTree>
    <p:extLst>
      <p:ext uri="{BB962C8B-B14F-4D97-AF65-F5344CB8AC3E}">
        <p14:creationId xmlns:p14="http://schemas.microsoft.com/office/powerpoint/2010/main" val="946803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Ellen White a „felkelés és világítás” képét használja egy igen erőteljes üzenetében: „Ha valamikor is itt volt az ideje a Hetednapi adventisták történelme során, hogy felserkenjenek és ragyogjanak, akkor az most van.  Nem szabad sajnálni a hangot a harmadik angyal üzenetének hirdetésére, [és ez a hangos kijelentés része szolgálatunknak a világ felé]. Senki se hagyjon holmi világi tekintély elvesztésétől való félelem miatt kárba veszni egyetlen fénysugarat sem, ami a minden világosság Forrásától származik. Erkölcsi bátorságra van szükség Isten munkájának végzéséhez ezen utolsó napokban, de ne az emberi bölcsesség lelkülete vezessen bennünket. Az igazság legyen mindenekelőtt a legértékesebb számunkra! Akik a világgal akarnak járni, hadd</a:t>
            </a:r>
            <a:r>
              <a:rPr lang="hu-HU" sz="1200" kern="1200" baseline="0" dirty="0" smtClean="0">
                <a:solidFill>
                  <a:schemeClr val="tx1"/>
                </a:solidFill>
                <a:effectLst/>
                <a:latin typeface="+mn-lt"/>
                <a:ea typeface="+mn-ea"/>
                <a:cs typeface="+mn-cs"/>
              </a:rPr>
              <a:t> járjanak a világgal.</a:t>
            </a:r>
            <a:r>
              <a:rPr lang="hu-HU" sz="1200" kern="1200" dirty="0" smtClean="0">
                <a:solidFill>
                  <a:schemeClr val="tx1"/>
                </a:solidFill>
                <a:effectLst/>
                <a:latin typeface="+mn-lt"/>
                <a:ea typeface="+mn-ea"/>
                <a:cs typeface="+mn-cs"/>
              </a:rPr>
              <a:t>”</a:t>
            </a:r>
            <a:endParaRPr lang="en-US" sz="1200" kern="1200" baseline="300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300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30000" dirty="0" smtClean="0">
                <a:solidFill>
                  <a:schemeClr val="tx1"/>
                </a:solidFill>
                <a:effectLst/>
                <a:latin typeface="+mn-lt"/>
                <a:ea typeface="+mn-ea"/>
                <a:cs typeface="+mn-cs"/>
              </a:rPr>
              <a:t>1</a:t>
            </a:r>
            <a:r>
              <a:rPr lang="hu-HU" sz="1200" kern="1200" dirty="0" smtClean="0">
                <a:solidFill>
                  <a:schemeClr val="tx1"/>
                </a:solidFill>
                <a:effectLst/>
                <a:latin typeface="+mn-lt"/>
                <a:ea typeface="+mn-ea"/>
                <a:cs typeface="+mn-cs"/>
              </a:rPr>
              <a:t>Ellen G. White: </a:t>
            </a:r>
            <a:r>
              <a:rPr lang="hu-HU" sz="1200" i="1" kern="1200" dirty="0" smtClean="0">
                <a:solidFill>
                  <a:schemeClr val="tx1"/>
                </a:solidFill>
                <a:effectLst/>
                <a:latin typeface="+mn-lt"/>
                <a:ea typeface="+mn-ea"/>
                <a:cs typeface="+mn-cs"/>
              </a:rPr>
              <a:t>Dicsőséges Krisztus</a:t>
            </a:r>
            <a:r>
              <a:rPr lang="hu-HU" sz="1200" kern="1200" dirty="0" smtClean="0">
                <a:solidFill>
                  <a:schemeClr val="tx1"/>
                </a:solidFill>
                <a:effectLst/>
                <a:latin typeface="+mn-lt"/>
                <a:ea typeface="+mn-ea"/>
                <a:cs typeface="+mn-cs"/>
              </a:rPr>
              <a:t> 358.o.(</a:t>
            </a:r>
            <a:r>
              <a:rPr lang="hu-HU" sz="1200" kern="1200" dirty="0" err="1" smtClean="0">
                <a:solidFill>
                  <a:schemeClr val="tx1"/>
                </a:solidFill>
                <a:effectLst/>
                <a:latin typeface="+mn-lt"/>
                <a:ea typeface="+mn-ea"/>
                <a:cs typeface="+mn-cs"/>
              </a:rPr>
              <a:t>Hagerstown</a:t>
            </a:r>
            <a:r>
              <a:rPr lang="hu-HU" sz="1200" kern="1200" dirty="0" smtClean="0">
                <a:solidFill>
                  <a:schemeClr val="tx1"/>
                </a:solidFill>
                <a:effectLst/>
                <a:latin typeface="+mn-lt"/>
                <a:ea typeface="+mn-ea"/>
                <a:cs typeface="+mn-cs"/>
              </a:rPr>
              <a:t>, Maryland: </a:t>
            </a:r>
            <a:r>
              <a:rPr lang="hu-HU" sz="1200" kern="1200" dirty="0" err="1" smtClean="0">
                <a:solidFill>
                  <a:schemeClr val="tx1"/>
                </a:solidFill>
                <a:effectLst/>
                <a:latin typeface="+mn-lt"/>
                <a:ea typeface="+mn-ea"/>
                <a:cs typeface="+mn-cs"/>
              </a:rPr>
              <a:t>Review</a:t>
            </a:r>
            <a:r>
              <a:rPr lang="hu-HU" sz="1200" kern="1200" dirty="0" smtClean="0">
                <a:solidFill>
                  <a:schemeClr val="tx1"/>
                </a:solidFill>
                <a:effectLst/>
                <a:latin typeface="+mn-lt"/>
                <a:ea typeface="+mn-ea"/>
                <a:cs typeface="+mn-cs"/>
              </a:rPr>
              <a:t> and </a:t>
            </a:r>
            <a:r>
              <a:rPr lang="hu-HU" sz="1200" kern="1200" dirty="0" err="1" smtClean="0">
                <a:solidFill>
                  <a:schemeClr val="tx1"/>
                </a:solidFill>
                <a:effectLst/>
                <a:latin typeface="+mn-lt"/>
                <a:ea typeface="+mn-ea"/>
                <a:cs typeface="+mn-cs"/>
              </a:rPr>
              <a:t>Herald</a:t>
            </a:r>
            <a:r>
              <a:rPr lang="hu-HU" sz="1200" kern="1200" dirty="0" smtClean="0">
                <a:solidFill>
                  <a:schemeClr val="tx1"/>
                </a:solidFill>
                <a:effectLst/>
                <a:latin typeface="+mn-lt"/>
                <a:ea typeface="+mn-ea"/>
                <a:cs typeface="+mn-cs"/>
              </a:rPr>
              <a:t> Publishing </a:t>
            </a:r>
            <a:r>
              <a:rPr lang="hu-HU" sz="1200" kern="1200" dirty="0" err="1" smtClean="0">
                <a:solidFill>
                  <a:schemeClr val="tx1"/>
                </a:solidFill>
                <a:effectLst/>
                <a:latin typeface="+mn-lt"/>
                <a:ea typeface="+mn-ea"/>
                <a:cs typeface="+mn-cs"/>
              </a:rPr>
              <a:t>Association</a:t>
            </a:r>
            <a:r>
              <a:rPr lang="hu-HU" sz="1200" kern="1200" dirty="0" smtClean="0">
                <a:solidFill>
                  <a:schemeClr val="tx1"/>
                </a:solidFill>
                <a:effectLst/>
                <a:latin typeface="+mn-lt"/>
                <a:ea typeface="+mn-ea"/>
                <a:cs typeface="+mn-cs"/>
              </a:rPr>
              <a:t>, 1999)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30000" dirty="0" smtClean="0">
                <a:solidFill>
                  <a:schemeClr val="tx1"/>
                </a:solidFill>
                <a:effectLst/>
                <a:latin typeface="+mn-lt"/>
                <a:ea typeface="+mn-ea"/>
                <a:cs typeface="+mn-cs"/>
              </a:rPr>
              <a:t> </a:t>
            </a: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4A8257C-C133-3946-82BD-51A2F31E477D}" type="slidenum">
              <a:rPr lang="en-US" smtClean="0"/>
              <a:t>2</a:t>
            </a:fld>
            <a:endParaRPr lang="en-US"/>
          </a:p>
        </p:txBody>
      </p:sp>
    </p:spTree>
    <p:extLst>
      <p:ext uri="{BB962C8B-B14F-4D97-AF65-F5344CB8AC3E}">
        <p14:creationId xmlns:p14="http://schemas.microsoft.com/office/powerpoint/2010/main" val="1719663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Befejezés</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Mi vagyunk a világ világossága. Elhalványítjuk, sőt még ki is olthatjuk ezt a fényt, ha megtűrjük a büszkeséget, az irigységet, féltékenységet, versengéseket, bántalmazást és erkölcstelenséget. Elhívásunk arra szólít, hogy széles sávban, messzire világítsunk a sötét helyeken; de a saját lámpásunkat kell vinnünk, fényünk nem keveredhet más lámpák fényével.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Mindnyájan egyénileg tükrözzük Isten dicsőségét. El kell hagynunk komfortzónánkat és világítanunk a sötét világban azzal, hogy nyilvánosan kiállunk az igazság és jogosság mellett a munkahelyünkön, otthonunkban és gyülekezetünkben. Itt az idő, keljünk fel és ragyogjunk! </a:t>
            </a:r>
          </a:p>
          <a:p>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Bárcsak közösen ezt vallanánk: </a:t>
            </a:r>
            <a:r>
              <a:rPr lang="hu-HU" sz="1200" i="1" kern="1200" dirty="0" smtClean="0">
                <a:solidFill>
                  <a:schemeClr val="tx1"/>
                </a:solidFill>
                <a:effectLst/>
                <a:latin typeface="+mn-lt"/>
                <a:ea typeface="+mn-ea"/>
                <a:cs typeface="+mn-cs"/>
              </a:rPr>
              <a:t>„Mert nálad van az életnek forrása; a te világosságod által látunk világosságot.” (Zsolt 36:10)!</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Menjünk, és ne feledjük: </a:t>
            </a:r>
            <a:r>
              <a:rPr lang="hu-HU" sz="1200" i="1" kern="1200" dirty="0" smtClean="0">
                <a:solidFill>
                  <a:schemeClr val="tx1"/>
                </a:solidFill>
                <a:effectLst/>
                <a:latin typeface="+mn-lt"/>
                <a:ea typeface="+mn-ea"/>
                <a:cs typeface="+mn-cs"/>
              </a:rPr>
              <a:t>„Kelj fel, világosodjál, mert eljött világosságod, és az Úr dicsősége rajtad feltámadt. Mert íme, sötétség borítja a földet, és éjszaka a népeket, de rajtad feltámad az Úr, és dicsősége rajtad megláttatik.” (Ézsaiás 60:1-2).</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b="1" i="1" kern="1200" dirty="0" smtClean="0">
                <a:solidFill>
                  <a:schemeClr val="tx1"/>
                </a:solidFill>
                <a:effectLst/>
                <a:latin typeface="+mn-lt"/>
                <a:ea typeface="+mn-ea"/>
                <a:cs typeface="+mn-cs"/>
              </a:rPr>
              <a:t>Ötlet a foglalkozás vezetőjének:</a:t>
            </a:r>
            <a:endParaRPr lang="hu-HU" sz="1200" kern="1200" dirty="0" smtClean="0">
              <a:solidFill>
                <a:schemeClr val="tx1"/>
              </a:solidFill>
              <a:effectLst/>
              <a:latin typeface="+mn-lt"/>
              <a:ea typeface="+mn-ea"/>
              <a:cs typeface="+mn-cs"/>
            </a:endParaRPr>
          </a:p>
          <a:p>
            <a:r>
              <a:rPr lang="hu-HU" sz="1200" i="1" kern="1200" dirty="0" smtClean="0">
                <a:solidFill>
                  <a:schemeClr val="tx1"/>
                </a:solidFill>
                <a:effectLst/>
                <a:latin typeface="+mn-lt"/>
                <a:ea typeface="+mn-ea"/>
                <a:cs typeface="+mn-cs"/>
              </a:rPr>
              <a:t>Szemléltető eszközként egy-egy gyertyát gyújthatunk az Női Szolgálatok Osztálya mind a hat, kihívást jelentő feladatának bemutatásához. </a:t>
            </a:r>
            <a:endParaRPr lang="hu-HU" sz="1200" kern="1200" dirty="0" smtClean="0">
              <a:solidFill>
                <a:schemeClr val="tx1"/>
              </a:solidFill>
              <a:effectLst/>
              <a:latin typeface="+mn-lt"/>
              <a:ea typeface="+mn-ea"/>
              <a:cs typeface="+mn-cs"/>
            </a:endParaRPr>
          </a:p>
          <a:p>
            <a:r>
              <a:rPr lang="hu-HU" sz="1200" i="1" kern="1200" dirty="0" smtClean="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4A8257C-C133-3946-82BD-51A2F31E477D}" type="slidenum">
              <a:rPr lang="en-US" smtClean="0"/>
              <a:t>20</a:t>
            </a:fld>
            <a:endParaRPr lang="en-US"/>
          </a:p>
        </p:txBody>
      </p:sp>
    </p:spTree>
    <p:extLst>
      <p:ext uri="{BB962C8B-B14F-4D97-AF65-F5344CB8AC3E}">
        <p14:creationId xmlns:p14="http://schemas.microsoft.com/office/powerpoint/2010/main" val="3692237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Kelj fel, világosodjál, mert eljött világosságod, </a:t>
            </a:r>
            <a:r>
              <a:rPr lang="hu-HU" sz="1200" kern="1200" dirty="0" smtClean="0">
                <a:solidFill>
                  <a:schemeClr val="tx1"/>
                </a:solidFill>
                <a:effectLst/>
                <a:latin typeface="+mn-lt"/>
                <a:ea typeface="+mn-ea"/>
                <a:cs typeface="+mn-cs"/>
              </a:rPr>
              <a:t>szólít fel Ézsaiás próféta. </a:t>
            </a:r>
          </a:p>
          <a:p>
            <a:r>
              <a:rPr lang="hu-HU" sz="1200" kern="1200" dirty="0" smtClean="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4A8257C-C133-3946-82BD-51A2F31E477D}" type="slidenum">
              <a:rPr lang="en-US" smtClean="0"/>
              <a:t>3</a:t>
            </a:fld>
            <a:endParaRPr lang="en-US"/>
          </a:p>
        </p:txBody>
      </p:sp>
    </p:spTree>
    <p:extLst>
      <p:ext uri="{BB962C8B-B14F-4D97-AF65-F5344CB8AC3E}">
        <p14:creationId xmlns:p14="http://schemas.microsoft.com/office/powerpoint/2010/main" val="808463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4513" y="708025"/>
            <a:ext cx="3105150" cy="1746250"/>
          </a:xfrm>
        </p:spPr>
      </p:sp>
      <p:sp>
        <p:nvSpPr>
          <p:cNvPr id="3" name="Notes Placeholder 2"/>
          <p:cNvSpPr>
            <a:spLocks noGrp="1"/>
          </p:cNvSpPr>
          <p:nvPr>
            <p:ph type="body" idx="1"/>
          </p:nvPr>
        </p:nvSpPr>
        <p:spPr>
          <a:xfrm>
            <a:off x="435429" y="2811236"/>
            <a:ext cx="5486400" cy="3600450"/>
          </a:xfrm>
        </p:spPr>
        <p:txBody>
          <a:bodyPr/>
          <a:lstStyle/>
          <a:p>
            <a:r>
              <a:rPr lang="hu-HU" sz="1200" kern="1200" dirty="0" smtClean="0">
                <a:solidFill>
                  <a:schemeClr val="tx1"/>
                </a:solidFill>
                <a:effectLst/>
                <a:latin typeface="+mn-lt"/>
                <a:ea typeface="+mn-ea"/>
                <a:cs typeface="+mn-cs"/>
              </a:rPr>
              <a:t>A </a:t>
            </a:r>
            <a:r>
              <a:rPr lang="hu-HU" sz="1200" i="1" kern="1200" dirty="0" smtClean="0">
                <a:solidFill>
                  <a:schemeClr val="tx1"/>
                </a:solidFill>
                <a:effectLst/>
                <a:latin typeface="+mn-lt"/>
                <a:ea typeface="+mn-ea"/>
                <a:cs typeface="+mn-cs"/>
              </a:rPr>
              <a:t>felkelni</a:t>
            </a:r>
            <a:r>
              <a:rPr lang="hu-HU" sz="1200" kern="1200" dirty="0" smtClean="0">
                <a:solidFill>
                  <a:schemeClr val="tx1"/>
                </a:solidFill>
                <a:effectLst/>
                <a:latin typeface="+mn-lt"/>
                <a:ea typeface="+mn-ea"/>
                <a:cs typeface="+mn-cs"/>
              </a:rPr>
              <a:t> azt jelenti, hogy felállni a fekvő, vagy ülő helyzetből, odafigyelni valamire, felismerhetővé válni, felemelkedni. Ez azt jelenti, hogy ma kell felkelnünk és láthatóvá válnunk. A felemelkedés azt is jelenti, hogy a következő, magasabb szintre kell lépnünk.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Továbbléptünk már vajon a következő, magasabb szintre? Olyan világban élünk, mely az ujjbegyünk mozgására szűkült, a laptop, a </a:t>
            </a:r>
            <a:r>
              <a:rPr lang="hu-HU" sz="1200" kern="1200" dirty="0" err="1" smtClean="0">
                <a:solidFill>
                  <a:schemeClr val="tx1"/>
                </a:solidFill>
                <a:effectLst/>
                <a:latin typeface="+mn-lt"/>
                <a:ea typeface="+mn-ea"/>
                <a:cs typeface="+mn-cs"/>
              </a:rPr>
              <a:t>tablet</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a</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Wi-Fi</a:t>
            </a:r>
            <a:r>
              <a:rPr lang="hu-HU" sz="1200" kern="1200" dirty="0" smtClean="0">
                <a:solidFill>
                  <a:schemeClr val="tx1"/>
                </a:solidFill>
                <a:effectLst/>
                <a:latin typeface="+mn-lt"/>
                <a:ea typeface="+mn-ea"/>
                <a:cs typeface="+mn-cs"/>
              </a:rPr>
              <a:t> , </a:t>
            </a:r>
            <a:r>
              <a:rPr lang="hu-HU" sz="1200" kern="1200" dirty="0" err="1" smtClean="0">
                <a:solidFill>
                  <a:schemeClr val="tx1"/>
                </a:solidFill>
                <a:effectLst/>
                <a:latin typeface="+mn-lt"/>
                <a:ea typeface="+mn-ea"/>
                <a:cs typeface="+mn-cs"/>
              </a:rPr>
              <a:t>a</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Bluetooth</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a</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Facebook</a:t>
            </a:r>
            <a:r>
              <a:rPr lang="hu-HU" sz="1200" kern="1200" dirty="0" smtClean="0">
                <a:solidFill>
                  <a:schemeClr val="tx1"/>
                </a:solidFill>
                <a:effectLst/>
                <a:latin typeface="+mn-lt"/>
                <a:ea typeface="+mn-ea"/>
                <a:cs typeface="+mn-cs"/>
              </a:rPr>
              <a:t> és </a:t>
            </a:r>
            <a:r>
              <a:rPr lang="hu-HU" sz="1200" kern="1200" dirty="0" err="1" smtClean="0">
                <a:solidFill>
                  <a:schemeClr val="tx1"/>
                </a:solidFill>
                <a:effectLst/>
                <a:latin typeface="+mn-lt"/>
                <a:ea typeface="+mn-ea"/>
                <a:cs typeface="+mn-cs"/>
              </a:rPr>
              <a:t>aTwitter</a:t>
            </a:r>
            <a:r>
              <a:rPr lang="hu-HU" sz="1200" kern="1200" dirty="0" smtClean="0">
                <a:solidFill>
                  <a:schemeClr val="tx1"/>
                </a:solidFill>
                <a:effectLst/>
                <a:latin typeface="+mn-lt"/>
                <a:ea typeface="+mn-ea"/>
                <a:cs typeface="+mn-cs"/>
              </a:rPr>
              <a:t> használatára. A csúcstechnológia gyors ütemű fejlődése vajon tényleg azt mutatja, hogy az emberiség a civilizáció magasabb fokára emelkedik? Egyesek szerint igen.</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tudomány és a kommunikáció ily nagy ütemű fejlődése közben mégis olyan riasztóan ijesztő sötétség uralkodik, amely érinti úgy a nemzetiségeket, a korosztályokat, az oktatást, a kultúrát, mint a foglalkozásokat. Sötétség, mely próbára teszi mindnyájunk emberségét és aláássa lelkiségünket, különösen azokét, akik kereszténynek, vagy hetednapi adventistának vallják magukat.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Mi ez a sötétség, amiről beszélek? Nézzünk körül a világban! Tekintsünk gyülekezetünkre! Vizsgáljuk meg munkahelyünket, otthonunkat, vagy felsőoktatási intézményeinket és a környezetünket! Sötétség uralkodik-e bármelyikben is ezek közül?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Nőként és a női szolgálatok munkatársaként a következőkre hívnám fel a figyelmeteket:</a:t>
            </a:r>
          </a:p>
          <a:p>
            <a:r>
              <a:rPr lang="hu-HU"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hu-HU" sz="1200" kern="1200" dirty="0" smtClean="0">
                <a:solidFill>
                  <a:schemeClr val="tx1"/>
                </a:solidFill>
                <a:effectLst/>
                <a:latin typeface="+mn-lt"/>
                <a:ea typeface="+mn-ea"/>
                <a:cs typeface="+mn-cs"/>
              </a:rPr>
              <a:t>Amíg minden harmadik nő valamilyen </a:t>
            </a:r>
            <a:r>
              <a:rPr lang="hu-HU" sz="1200" kern="1200" dirty="0" smtClean="0">
                <a:solidFill>
                  <a:schemeClr val="tx1"/>
                </a:solidFill>
                <a:effectLst/>
                <a:latin typeface="+mn-lt"/>
                <a:ea typeface="+mn-ea"/>
                <a:cs typeface="+mn-cs"/>
              </a:rPr>
              <a:t>bántalmazást </a:t>
            </a:r>
            <a:r>
              <a:rPr lang="hu-HU" sz="1200" kern="1200" dirty="0" smtClean="0">
                <a:solidFill>
                  <a:schemeClr val="tx1"/>
                </a:solidFill>
                <a:effectLst/>
                <a:latin typeface="+mn-lt"/>
                <a:ea typeface="+mn-ea"/>
                <a:cs typeface="+mn-cs"/>
              </a:rPr>
              <a:t>szenved el élete során, addig sötétség van a világban.</a:t>
            </a:r>
          </a:p>
          <a:p>
            <a:pPr marL="171450" lvl="0" indent="-171450">
              <a:buFont typeface="Arial" panose="020B0604020202020204" pitchFamily="34" charset="0"/>
              <a:buChar char="•"/>
            </a:pPr>
            <a:r>
              <a:rPr lang="hu-HU" sz="1200" kern="1200" dirty="0" smtClean="0">
                <a:solidFill>
                  <a:schemeClr val="tx1"/>
                </a:solidFill>
                <a:effectLst/>
                <a:latin typeface="+mn-lt"/>
                <a:ea typeface="+mn-ea"/>
                <a:cs typeface="+mn-cs"/>
              </a:rPr>
              <a:t>Amíg a nemi szervek megcsonkítása és a gyermekkori házasságok, a hozománykényszer, a becsületbeli gyilkosságok, a szexuális erőszak, a fizikai és verbális bántalmazás, a munkahelyi diszkrimináció léteznek, – megdöbbentő módon még lelkészeink otthonában és főiskoláinkon is - addig sötétség van a világban. </a:t>
            </a:r>
          </a:p>
          <a:p>
            <a:pPr marL="171450" lvl="0" indent="-171450">
              <a:buFont typeface="Arial" panose="020B0604020202020204" pitchFamily="34" charset="0"/>
              <a:buChar char="•"/>
            </a:pPr>
            <a:r>
              <a:rPr lang="hu-HU" sz="1200" kern="1200" dirty="0" smtClean="0">
                <a:solidFill>
                  <a:schemeClr val="tx1"/>
                </a:solidFill>
                <a:effectLst/>
                <a:latin typeface="+mn-lt"/>
                <a:ea typeface="+mn-ea"/>
                <a:cs typeface="+mn-cs"/>
              </a:rPr>
              <a:t>Amíg évente </a:t>
            </a:r>
            <a:r>
              <a:rPr lang="hu-HU" sz="1200" kern="1200" dirty="0" smtClean="0">
                <a:solidFill>
                  <a:schemeClr val="tx1"/>
                </a:solidFill>
                <a:effectLst/>
                <a:latin typeface="+mn-lt"/>
                <a:ea typeface="+mn-ea"/>
                <a:cs typeface="+mn-cs"/>
              </a:rPr>
              <a:t>1,2 </a:t>
            </a:r>
            <a:r>
              <a:rPr lang="hu-HU" sz="1200" kern="1200" dirty="0" smtClean="0">
                <a:solidFill>
                  <a:schemeClr val="tx1"/>
                </a:solidFill>
                <a:effectLst/>
                <a:latin typeface="+mn-lt"/>
                <a:ea typeface="+mn-ea"/>
                <a:cs typeface="+mn-cs"/>
              </a:rPr>
              <a:t>millió gyermek válik gyerekkereskedők áldozatává, addig sötétség uralja a világot.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4A8257C-C133-3946-82BD-51A2F31E477D}" type="slidenum">
              <a:rPr lang="en-US" smtClean="0"/>
              <a:t>4</a:t>
            </a:fld>
            <a:endParaRPr lang="en-US"/>
          </a:p>
        </p:txBody>
      </p:sp>
    </p:spTree>
    <p:extLst>
      <p:ext uri="{BB962C8B-B14F-4D97-AF65-F5344CB8AC3E}">
        <p14:creationId xmlns:p14="http://schemas.microsoft.com/office/powerpoint/2010/main" val="1494883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Igen, nagy a sötétség. Sűrű, bemocskoló és mindent elborító sötétség. Nekünk szól Ézsaiás felhívása. Nekünk, akik e külső- belső sötétség sűrűjében élünk, nekünk, akik lányainknak, nővéreinknek, az</a:t>
            </a:r>
            <a:r>
              <a:rPr lang="hu-HU" sz="1200" kern="1200" baseline="0" dirty="0" smtClean="0">
                <a:solidFill>
                  <a:schemeClr val="tx1"/>
                </a:solidFill>
                <a:effectLst/>
                <a:latin typeface="+mn-lt"/>
                <a:ea typeface="+mn-ea"/>
                <a:cs typeface="+mn-cs"/>
              </a:rPr>
              <a:t> </a:t>
            </a:r>
            <a:r>
              <a:rPr lang="hu-HU" sz="1200" kern="1200" dirty="0" smtClean="0">
                <a:solidFill>
                  <a:schemeClr val="tx1"/>
                </a:solidFill>
                <a:effectLst/>
                <a:latin typeface="+mn-lt"/>
                <a:ea typeface="+mn-ea"/>
                <a:cs typeface="+mn-cs"/>
              </a:rPr>
              <a:t>édesanyáknak </a:t>
            </a:r>
            <a:r>
              <a:rPr lang="hu-HU" sz="1200" kern="1200" dirty="0" smtClean="0">
                <a:solidFill>
                  <a:schemeClr val="tx1"/>
                </a:solidFill>
                <a:effectLst/>
                <a:latin typeface="+mn-lt"/>
                <a:ea typeface="+mn-ea"/>
                <a:cs typeface="+mn-cs"/>
              </a:rPr>
              <a:t>és </a:t>
            </a:r>
            <a:r>
              <a:rPr lang="hu-HU" sz="1200" kern="1200" dirty="0" smtClean="0">
                <a:solidFill>
                  <a:schemeClr val="tx1"/>
                </a:solidFill>
                <a:effectLst/>
                <a:latin typeface="+mn-lt"/>
                <a:ea typeface="+mn-ea"/>
                <a:cs typeface="+mn-cs"/>
              </a:rPr>
              <a:t>a feleségeknek </a:t>
            </a:r>
            <a:r>
              <a:rPr lang="hu-HU" sz="1200" kern="1200" dirty="0" smtClean="0">
                <a:solidFill>
                  <a:schemeClr val="tx1"/>
                </a:solidFill>
                <a:effectLst/>
                <a:latin typeface="+mn-lt"/>
                <a:ea typeface="+mn-ea"/>
                <a:cs typeface="+mn-cs"/>
              </a:rPr>
              <a:t>szeretnénk szolgálni: „Kelj fel, világosodjál, mert eljött világosságod, és az Úr dicsősége rajtad feltámadt. Mert íme, sötétség borítja a földet, és éjszaka a népeket, de rajtad feltámad az Úr, és dicsősége rajtad megláttatik.” (</a:t>
            </a:r>
            <a:r>
              <a:rPr lang="hu-HU" sz="1200" kern="1200" dirty="0" err="1" smtClean="0">
                <a:solidFill>
                  <a:schemeClr val="tx1"/>
                </a:solidFill>
                <a:effectLst/>
                <a:latin typeface="+mn-lt"/>
                <a:ea typeface="+mn-ea"/>
                <a:cs typeface="+mn-cs"/>
              </a:rPr>
              <a:t>Ézsa</a:t>
            </a:r>
            <a:r>
              <a:rPr lang="hu-HU" sz="1200" kern="1200" dirty="0" smtClean="0">
                <a:solidFill>
                  <a:schemeClr val="tx1"/>
                </a:solidFill>
                <a:effectLst/>
                <a:latin typeface="+mn-lt"/>
                <a:ea typeface="+mn-ea"/>
                <a:cs typeface="+mn-cs"/>
              </a:rPr>
              <a:t> 60:1-2)</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Ézsaiás ahhoz a néphez szól, amely mintegy 120 évvel az ő szolgálata után majd a babiloni fogság sötétségébe kerül.  Tudja, hogy Izrael népe már több sötét korszakot is elszenvedett történelme </a:t>
            </a:r>
            <a:r>
              <a:rPr lang="hu-HU" sz="1200" kern="1200" dirty="0" smtClean="0">
                <a:solidFill>
                  <a:schemeClr val="tx1"/>
                </a:solidFill>
                <a:effectLst/>
                <a:latin typeface="+mn-lt"/>
                <a:ea typeface="+mn-ea"/>
                <a:cs typeface="+mn-cs"/>
              </a:rPr>
              <a:t>során; az </a:t>
            </a:r>
            <a:r>
              <a:rPr lang="hu-HU" sz="1200" kern="1200" dirty="0" smtClean="0">
                <a:solidFill>
                  <a:schemeClr val="tx1"/>
                </a:solidFill>
                <a:effectLst/>
                <a:latin typeface="+mn-lt"/>
                <a:ea typeface="+mn-ea"/>
                <a:cs typeface="+mn-cs"/>
              </a:rPr>
              <a:t>egyiptomi fogságot és az asszírok támadásait. Ahhoz a néphez, amely annyira hozzászokott a sötétségtől való félelemhez, a néphez, mely láthatóan minden reménységét elveszítette. A próféta a félelemtől való szabadulást jövendöli, reményt ad a kétségbeesés idején. Mintha csak ezt mondaná nekik: eljön a sötétség, de nem kell örökre elborítania benneteket, a reménytelenség éjszakája a napkelte fényes, dicsőséges hajnalához vezet!  Isten ígérete és felhívása egyszerű: „Kelj fel, és ragyogj!”  Ne félj többé! Engedd el az erőszak sötétségét! Ragyogj az Isten dicsőségének fényében, ami kizárólag Tőle származik!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Oly könnyen figyelmen kívül hagyjuk Ézsaiás szavait. Mégis meg kell tanulnunk meghallgatni Isten igéjének hozzánk szóló üzenetét, ha helyt akarunk állni a ránk váró erkölcsi, társadalmi és kulturális viharok megterhelő forgatagában.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Mit mond tehát Ézsaiás?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4A8257C-C133-3946-82BD-51A2F31E477D}" type="slidenum">
              <a:rPr lang="en-US" smtClean="0"/>
              <a:t>5</a:t>
            </a:fld>
            <a:endParaRPr lang="en-US"/>
          </a:p>
        </p:txBody>
      </p:sp>
    </p:spTree>
    <p:extLst>
      <p:ext uri="{BB962C8B-B14F-4D97-AF65-F5344CB8AC3E}">
        <p14:creationId xmlns:p14="http://schemas.microsoft.com/office/powerpoint/2010/main" val="2074161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Ez egy világos üzenet</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Először is, a világos üzenet az, hogy Isten, maga a fény, a világosság. A zsoltáros már biztosított erről bennünket: </a:t>
            </a:r>
            <a:r>
              <a:rPr lang="hu-HU" sz="1200" i="1" kern="1200" dirty="0" smtClean="0">
                <a:solidFill>
                  <a:schemeClr val="tx1"/>
                </a:solidFill>
                <a:effectLst/>
                <a:latin typeface="+mn-lt"/>
                <a:ea typeface="+mn-ea"/>
                <a:cs typeface="+mn-cs"/>
              </a:rPr>
              <a:t>„Az Úr az én világosságom és üdvösségem: kitől féljek?” (Zsolt 27:1).</a:t>
            </a:r>
            <a:r>
              <a:rPr lang="hu-HU" sz="1200" kern="1200" dirty="0" smtClean="0">
                <a:solidFill>
                  <a:schemeClr val="tx1"/>
                </a:solidFill>
                <a:effectLst/>
                <a:latin typeface="+mn-lt"/>
                <a:ea typeface="+mn-ea"/>
                <a:cs typeface="+mn-cs"/>
              </a:rPr>
              <a:t>  Ám Izrael népe, ahogy mi is oly gyakran, tévedett.  Saját erejében bízott és az önmagában látott fényt elegendőnek vélte az előtte álló út megtételéhez. És ez az én-központú hozzáállás csakis a fogsághoz vezethetett. Ezekhez a maguk készítette láncok fogságában raboskodó emberekhez szól Isten igéjének üzenete: Térjetek </a:t>
            </a:r>
            <a:r>
              <a:rPr lang="hu-HU" sz="1200" kern="1200" dirty="0" smtClean="0">
                <a:solidFill>
                  <a:schemeClr val="tx1"/>
                </a:solidFill>
                <a:effectLst/>
                <a:latin typeface="+mn-lt"/>
                <a:ea typeface="+mn-ea"/>
                <a:cs typeface="+mn-cs"/>
              </a:rPr>
              <a:t>magatokhoz </a:t>
            </a:r>
            <a:r>
              <a:rPr lang="hu-HU" sz="1200" kern="1200" dirty="0" smtClean="0">
                <a:solidFill>
                  <a:schemeClr val="tx1"/>
                </a:solidFill>
                <a:effectLst/>
                <a:latin typeface="+mn-lt"/>
                <a:ea typeface="+mn-ea"/>
                <a:cs typeface="+mn-cs"/>
              </a:rPr>
              <a:t>az önámításból és nézzetek fel, az ott az Úr világossága!  Azzal a világossággal szívetekben és kezetekben keljetek fel, és ragyogjatok! (</a:t>
            </a:r>
            <a:r>
              <a:rPr lang="hu-HU" sz="1200" kern="1200" dirty="0" err="1" smtClean="0">
                <a:solidFill>
                  <a:schemeClr val="tx1"/>
                </a:solidFill>
                <a:effectLst/>
                <a:latin typeface="+mn-lt"/>
                <a:ea typeface="+mn-ea"/>
                <a:cs typeface="+mn-cs"/>
              </a:rPr>
              <a:t>Ézsa</a:t>
            </a:r>
            <a:r>
              <a:rPr lang="hu-HU" sz="1200" kern="1200" dirty="0" smtClean="0">
                <a:solidFill>
                  <a:schemeClr val="tx1"/>
                </a:solidFill>
                <a:effectLst/>
                <a:latin typeface="+mn-lt"/>
                <a:ea typeface="+mn-ea"/>
                <a:cs typeface="+mn-cs"/>
              </a:rPr>
              <a:t> 60:1-2, </a:t>
            </a:r>
            <a:r>
              <a:rPr lang="hu-HU" sz="1200" i="1" kern="1200" dirty="0" smtClean="0">
                <a:solidFill>
                  <a:schemeClr val="tx1"/>
                </a:solidFill>
                <a:effectLst/>
                <a:latin typeface="+mn-lt"/>
                <a:ea typeface="+mn-ea"/>
                <a:cs typeface="+mn-cs"/>
              </a:rPr>
              <a:t>a szerző átdolgozásában). </a:t>
            </a:r>
            <a:endParaRPr lang="en-US" dirty="0"/>
          </a:p>
        </p:txBody>
      </p:sp>
      <p:sp>
        <p:nvSpPr>
          <p:cNvPr id="4" name="Slide Number Placeholder 3"/>
          <p:cNvSpPr>
            <a:spLocks noGrp="1"/>
          </p:cNvSpPr>
          <p:nvPr>
            <p:ph type="sldNum" sz="quarter" idx="5"/>
          </p:nvPr>
        </p:nvSpPr>
        <p:spPr/>
        <p:txBody>
          <a:bodyPr/>
          <a:lstStyle/>
          <a:p>
            <a:fld id="{34A8257C-C133-3946-82BD-51A2F31E477D}" type="slidenum">
              <a:rPr lang="en-US" smtClean="0"/>
              <a:t>6</a:t>
            </a:fld>
            <a:endParaRPr lang="en-US"/>
          </a:p>
        </p:txBody>
      </p:sp>
    </p:spTree>
    <p:extLst>
      <p:ext uri="{BB962C8B-B14F-4D97-AF65-F5344CB8AC3E}">
        <p14:creationId xmlns:p14="http://schemas.microsoft.com/office/powerpoint/2010/main" val="2181173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Amikor Izrael ezzel a fénnyel – Isten világosságával – ragyog, a környező népek odagyűlnek megtapasztalni a hajnal ragyogását, az új nap fényét, ami rájuk köszöntött.  </a:t>
            </a:r>
            <a:r>
              <a:rPr lang="hu-HU" sz="1200" i="1" kern="1200" dirty="0" smtClean="0">
                <a:solidFill>
                  <a:schemeClr val="tx1"/>
                </a:solidFill>
                <a:effectLst/>
                <a:latin typeface="+mn-lt"/>
                <a:ea typeface="+mn-ea"/>
                <a:cs typeface="+mn-cs"/>
              </a:rPr>
              <a:t>„És népek jönnek világosságodhoz, és királyok a néked feltámadt fényességhez.” (3. v.).</a:t>
            </a:r>
            <a:r>
              <a:rPr lang="hu-HU" sz="1200" kern="1200" dirty="0" smtClean="0">
                <a:solidFill>
                  <a:schemeClr val="tx1"/>
                </a:solidFill>
                <a:effectLst/>
                <a:latin typeface="+mn-lt"/>
                <a:ea typeface="+mn-ea"/>
                <a:cs typeface="+mn-cs"/>
              </a:rPr>
              <a:t> Az új nap azonban nem az öndicsőítés, hanem a teljes bizonyságtétel fenséges eseménye. Isten nem csupán a sötétség fogságából szabadítja ki Izrael népét, hanem a világosság közvetítőjévé teszi őket. Őket eszközül használva mutatja meg minden népnek Isten, Aki maga a világosság, hogy Ő a sötétség minden formáját megszüntetni és az Ő ragyogó világossága fog fényleni. Az Ő világossága legyőz minden emberi sötétséget.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4A8257C-C133-3946-82BD-51A2F31E477D}" type="slidenum">
              <a:rPr lang="en-US" smtClean="0"/>
              <a:t>7</a:t>
            </a:fld>
            <a:endParaRPr lang="en-US"/>
          </a:p>
        </p:txBody>
      </p:sp>
    </p:spTree>
    <p:extLst>
      <p:ext uri="{BB962C8B-B14F-4D97-AF65-F5344CB8AC3E}">
        <p14:creationId xmlns:p14="http://schemas.microsoft.com/office/powerpoint/2010/main" val="128513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Lássuk most a prófétai üzenet mai jelentőségét, ami ma ugyanolyan fontos, mint Ézsaiás idejében volt. Jézus ezt mondta: </a:t>
            </a:r>
            <a:r>
              <a:rPr lang="hu-HU" sz="1200" i="1" kern="1200" dirty="0" smtClean="0">
                <a:solidFill>
                  <a:schemeClr val="tx1"/>
                </a:solidFill>
                <a:effectLst/>
                <a:latin typeface="+mn-lt"/>
                <a:ea typeface="+mn-ea"/>
                <a:cs typeface="+mn-cs"/>
              </a:rPr>
              <a:t>„Ti vagytok a világ világossága… Úgy fényljék a ti világosságtok az emberek előtt, hogy lássák a ti jó cselekedeteiteket, és dicsőítsék a ti mennyei Atyátokat.” (</a:t>
            </a:r>
            <a:r>
              <a:rPr lang="hu-HU" sz="1200" i="1" kern="1200" dirty="0" err="1" smtClean="0">
                <a:solidFill>
                  <a:schemeClr val="tx1"/>
                </a:solidFill>
                <a:effectLst/>
                <a:latin typeface="+mn-lt"/>
                <a:ea typeface="+mn-ea"/>
                <a:cs typeface="+mn-cs"/>
              </a:rPr>
              <a:t>Mt</a:t>
            </a:r>
            <a:r>
              <a:rPr lang="hu-HU" sz="1200" i="1" kern="1200" dirty="0" smtClean="0">
                <a:solidFill>
                  <a:schemeClr val="tx1"/>
                </a:solidFill>
                <a:effectLst/>
                <a:latin typeface="+mn-lt"/>
                <a:ea typeface="+mn-ea"/>
                <a:cs typeface="+mn-cs"/>
              </a:rPr>
              <a:t> 5:14, 16). </a:t>
            </a:r>
            <a:r>
              <a:rPr lang="hu-HU" sz="1200" kern="1200" dirty="0" smtClean="0">
                <a:solidFill>
                  <a:schemeClr val="tx1"/>
                </a:solidFill>
                <a:effectLst/>
                <a:latin typeface="+mn-lt"/>
                <a:ea typeface="+mn-ea"/>
                <a:cs typeface="+mn-cs"/>
              </a:rPr>
              <a:t>Jézus nem arra szólítja fel a keresztényeket, hogy igyekezzenek ragyogni, hanem, hogy engedjék az Ő világosságának tiszta sugarait átragyogni magukon a világ felé</a:t>
            </a:r>
            <a:r>
              <a:rPr lang="hu-HU" sz="1200" kern="1200" dirty="0" smtClean="0">
                <a:solidFill>
                  <a:schemeClr val="tx1"/>
                </a:solidFill>
                <a:effectLst/>
                <a:latin typeface="+mn-lt"/>
                <a:ea typeface="+mn-ea"/>
                <a:cs typeface="+mn-cs"/>
              </a:rPr>
              <a:t>.” </a:t>
            </a:r>
            <a:r>
              <a:rPr lang="hu-HU" sz="1200" kern="1200" dirty="0" smtClean="0">
                <a:solidFill>
                  <a:schemeClr val="tx1"/>
                </a:solidFill>
                <a:effectLst/>
                <a:latin typeface="+mn-lt"/>
                <a:ea typeface="+mn-ea"/>
                <a:cs typeface="+mn-cs"/>
              </a:rPr>
              <a:t>(2)</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Ez itt a lényeg. Ha tudjuk, hogy világításra hívattunk el, akkor engedjük, hogy az a fény átragyogjon rajtunk. Az Atya életünkön, tetteinken, és szolgálatunkon átragyogó fényének sugarai el fogják oszlatni a mai világ bántalmazó társadalmi és kapcsolati életében mindenütt uralkodó sötétséget.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De mit jelent nekünk, Isten világosságának lenni a világban? Hogyan sugározhat rajtunk keresztül Jézus fénye? </a:t>
            </a:r>
          </a:p>
          <a:p>
            <a:endParaRPr lang="hu-HU"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E. G. White, </a:t>
            </a:r>
            <a:r>
              <a:rPr lang="en-US" sz="1200" i="1" kern="1200" dirty="0">
                <a:solidFill>
                  <a:schemeClr val="tx1"/>
                </a:solidFill>
                <a:effectLst/>
                <a:latin typeface="+mn-lt"/>
                <a:ea typeface="+mn-ea"/>
                <a:cs typeface="+mn-cs"/>
              </a:rPr>
              <a:t>This Day with God</a:t>
            </a:r>
            <a:r>
              <a:rPr lang="en-US" sz="1200" kern="1200" dirty="0">
                <a:solidFill>
                  <a:schemeClr val="tx1"/>
                </a:solidFill>
                <a:effectLst/>
                <a:latin typeface="+mn-lt"/>
                <a:ea typeface="+mn-ea"/>
                <a:cs typeface="+mn-cs"/>
              </a:rPr>
              <a:t> (Washington, D.C.: Review and Herald Publishing Association, 1979), 316.</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4A8257C-C133-3946-82BD-51A2F31E477D}" type="slidenum">
              <a:rPr lang="en-US" smtClean="0"/>
              <a:t>8</a:t>
            </a:fld>
            <a:endParaRPr lang="en-US"/>
          </a:p>
        </p:txBody>
      </p:sp>
    </p:spTree>
    <p:extLst>
      <p:ext uri="{BB962C8B-B14F-4D97-AF65-F5344CB8AC3E}">
        <p14:creationId xmlns:p14="http://schemas.microsoft.com/office/powerpoint/2010/main" val="221968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i="1" kern="1200" dirty="0" smtClean="0">
                <a:solidFill>
                  <a:schemeClr val="tx1"/>
                </a:solidFill>
                <a:effectLst/>
                <a:latin typeface="+mn-lt"/>
                <a:ea typeface="+mn-ea"/>
                <a:cs typeface="+mn-cs"/>
              </a:rPr>
              <a:t>Jézus világossága ragyog át felismerésünkön, hogy minden emberi lény Isten képmására teremtetett, és</a:t>
            </a:r>
            <a:r>
              <a:rPr lang="hu-HU" sz="1200" kern="1200" dirty="0" smtClean="0">
                <a:solidFill>
                  <a:schemeClr val="tx1"/>
                </a:solidFill>
                <a:effectLst/>
                <a:latin typeface="+mn-lt"/>
                <a:ea typeface="+mn-ea"/>
                <a:cs typeface="+mn-cs"/>
              </a:rPr>
              <a:t> mindnyájan Isten gyermekei vagyunk.  Az Ő családjának tagjaiként el kell ismernünk az egész emberi sokszínűség egységét, észak és dél, kelet és nyugat, fekete és fehér, férfi és nő, fiatal és idős egységét. Ha ezt az egységet felismerjük, a bennünk és rajtunk átsugárzó fény még a bántalmazás és a gyűlölet legsötétebb zugaiból is el fogja űzni a sötét árnyakat. </a:t>
            </a:r>
          </a:p>
          <a:p>
            <a:endParaRPr lang="en-US" dirty="0"/>
          </a:p>
        </p:txBody>
      </p:sp>
      <p:sp>
        <p:nvSpPr>
          <p:cNvPr id="4" name="Slide Number Placeholder 3"/>
          <p:cNvSpPr>
            <a:spLocks noGrp="1"/>
          </p:cNvSpPr>
          <p:nvPr>
            <p:ph type="sldNum" sz="quarter" idx="5"/>
          </p:nvPr>
        </p:nvSpPr>
        <p:spPr/>
        <p:txBody>
          <a:bodyPr/>
          <a:lstStyle/>
          <a:p>
            <a:fld id="{34A8257C-C133-3946-82BD-51A2F31E477D}" type="slidenum">
              <a:rPr lang="en-US" smtClean="0"/>
              <a:t>9</a:t>
            </a:fld>
            <a:endParaRPr lang="en-US"/>
          </a:p>
        </p:txBody>
      </p:sp>
    </p:spTree>
    <p:extLst>
      <p:ext uri="{BB962C8B-B14F-4D97-AF65-F5344CB8AC3E}">
        <p14:creationId xmlns:p14="http://schemas.microsoft.com/office/powerpoint/2010/main" val="2653965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415E0A-3465-A34D-9C97-7DA9BBF908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9DB6B63-33C2-D040-B2A2-B24B23C218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EB2F13B-AE8A-6147-9CA9-D34338478CC6}"/>
              </a:ext>
            </a:extLst>
          </p:cNvPr>
          <p:cNvSpPr>
            <a:spLocks noGrp="1"/>
          </p:cNvSpPr>
          <p:nvPr>
            <p:ph type="dt" sz="half" idx="10"/>
          </p:nvPr>
        </p:nvSpPr>
        <p:spPr/>
        <p:txBody>
          <a:bodyPr/>
          <a:lstStyle/>
          <a:p>
            <a:fld id="{2688801C-9399-9A4F-9A78-F56C8B8D60E9}" type="datetimeFigureOut">
              <a:rPr lang="en-US" smtClean="0"/>
              <a:t>5/6/2019</a:t>
            </a:fld>
            <a:endParaRPr lang="en-US"/>
          </a:p>
        </p:txBody>
      </p:sp>
      <p:sp>
        <p:nvSpPr>
          <p:cNvPr id="5" name="Footer Placeholder 4">
            <a:extLst>
              <a:ext uri="{FF2B5EF4-FFF2-40B4-BE49-F238E27FC236}">
                <a16:creationId xmlns:a16="http://schemas.microsoft.com/office/drawing/2014/main" xmlns="" id="{8AF9DBC5-0B1B-2648-8174-3A5C246F74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7DA38D4-1727-324F-9978-0B5D118A59F7}"/>
              </a:ext>
            </a:extLst>
          </p:cNvPr>
          <p:cNvSpPr>
            <a:spLocks noGrp="1"/>
          </p:cNvSpPr>
          <p:nvPr>
            <p:ph type="sldNum" sz="quarter" idx="12"/>
          </p:nvPr>
        </p:nvSpPr>
        <p:spPr/>
        <p:txBody>
          <a:bodyPr/>
          <a:lstStyle/>
          <a:p>
            <a:fld id="{7749FA3C-C3E1-3644-9EB9-4A2B68363773}" type="slidenum">
              <a:rPr lang="en-US" smtClean="0"/>
              <a:t>‹#›</a:t>
            </a:fld>
            <a:endParaRPr lang="en-US"/>
          </a:p>
        </p:txBody>
      </p:sp>
    </p:spTree>
    <p:extLst>
      <p:ext uri="{BB962C8B-B14F-4D97-AF65-F5344CB8AC3E}">
        <p14:creationId xmlns:p14="http://schemas.microsoft.com/office/powerpoint/2010/main" val="2979841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533582-7641-F549-95B6-FA8D17B02F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E01EFEC-AB31-0C47-B9B5-7CA650F26AB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1FF37FE-7D01-3C42-BA7C-74EE87DC5A92}"/>
              </a:ext>
            </a:extLst>
          </p:cNvPr>
          <p:cNvSpPr>
            <a:spLocks noGrp="1"/>
          </p:cNvSpPr>
          <p:nvPr>
            <p:ph type="dt" sz="half" idx="10"/>
          </p:nvPr>
        </p:nvSpPr>
        <p:spPr/>
        <p:txBody>
          <a:bodyPr/>
          <a:lstStyle/>
          <a:p>
            <a:fld id="{2688801C-9399-9A4F-9A78-F56C8B8D60E9}" type="datetimeFigureOut">
              <a:rPr lang="en-US" smtClean="0"/>
              <a:t>5/6/2019</a:t>
            </a:fld>
            <a:endParaRPr lang="en-US"/>
          </a:p>
        </p:txBody>
      </p:sp>
      <p:sp>
        <p:nvSpPr>
          <p:cNvPr id="5" name="Footer Placeholder 4">
            <a:extLst>
              <a:ext uri="{FF2B5EF4-FFF2-40B4-BE49-F238E27FC236}">
                <a16:creationId xmlns:a16="http://schemas.microsoft.com/office/drawing/2014/main" xmlns="" id="{5301EBBE-72B0-0A46-B9F3-5B21E3BB83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750A57B-CBDC-E041-B21A-9A1DAB6AF1AB}"/>
              </a:ext>
            </a:extLst>
          </p:cNvPr>
          <p:cNvSpPr>
            <a:spLocks noGrp="1"/>
          </p:cNvSpPr>
          <p:nvPr>
            <p:ph type="sldNum" sz="quarter" idx="12"/>
          </p:nvPr>
        </p:nvSpPr>
        <p:spPr/>
        <p:txBody>
          <a:bodyPr/>
          <a:lstStyle/>
          <a:p>
            <a:fld id="{7749FA3C-C3E1-3644-9EB9-4A2B68363773}" type="slidenum">
              <a:rPr lang="en-US" smtClean="0"/>
              <a:t>‹#›</a:t>
            </a:fld>
            <a:endParaRPr lang="en-US"/>
          </a:p>
        </p:txBody>
      </p:sp>
    </p:spTree>
    <p:extLst>
      <p:ext uri="{BB962C8B-B14F-4D97-AF65-F5344CB8AC3E}">
        <p14:creationId xmlns:p14="http://schemas.microsoft.com/office/powerpoint/2010/main" val="1662122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5E75564-EDA9-A54B-9597-AB5340324C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F0D89C5-88B2-7E4C-8CE3-E5FBE60CEC3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3C5E4EC-9F22-AD4B-8B4F-532B05630F32}"/>
              </a:ext>
            </a:extLst>
          </p:cNvPr>
          <p:cNvSpPr>
            <a:spLocks noGrp="1"/>
          </p:cNvSpPr>
          <p:nvPr>
            <p:ph type="dt" sz="half" idx="10"/>
          </p:nvPr>
        </p:nvSpPr>
        <p:spPr/>
        <p:txBody>
          <a:bodyPr/>
          <a:lstStyle/>
          <a:p>
            <a:fld id="{2688801C-9399-9A4F-9A78-F56C8B8D60E9}" type="datetimeFigureOut">
              <a:rPr lang="en-US" smtClean="0"/>
              <a:t>5/6/2019</a:t>
            </a:fld>
            <a:endParaRPr lang="en-US"/>
          </a:p>
        </p:txBody>
      </p:sp>
      <p:sp>
        <p:nvSpPr>
          <p:cNvPr id="5" name="Footer Placeholder 4">
            <a:extLst>
              <a:ext uri="{FF2B5EF4-FFF2-40B4-BE49-F238E27FC236}">
                <a16:creationId xmlns:a16="http://schemas.microsoft.com/office/drawing/2014/main" xmlns="" id="{13762C1C-C7DA-A649-A303-9333F423C9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C6E828A-7856-AE40-B868-46C55961C029}"/>
              </a:ext>
            </a:extLst>
          </p:cNvPr>
          <p:cNvSpPr>
            <a:spLocks noGrp="1"/>
          </p:cNvSpPr>
          <p:nvPr>
            <p:ph type="sldNum" sz="quarter" idx="12"/>
          </p:nvPr>
        </p:nvSpPr>
        <p:spPr/>
        <p:txBody>
          <a:bodyPr/>
          <a:lstStyle/>
          <a:p>
            <a:fld id="{7749FA3C-C3E1-3644-9EB9-4A2B68363773}" type="slidenum">
              <a:rPr lang="en-US" smtClean="0"/>
              <a:t>‹#›</a:t>
            </a:fld>
            <a:endParaRPr lang="en-US"/>
          </a:p>
        </p:txBody>
      </p:sp>
    </p:spTree>
    <p:extLst>
      <p:ext uri="{BB962C8B-B14F-4D97-AF65-F5344CB8AC3E}">
        <p14:creationId xmlns:p14="http://schemas.microsoft.com/office/powerpoint/2010/main" val="2104593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986CA4-5669-5343-B5AF-E8820CECF5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083C6B3-D5AC-E346-8917-5F57503DDDA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FE63C5B-1FB3-CF4E-B0D9-5B4E1E2B8E5D}"/>
              </a:ext>
            </a:extLst>
          </p:cNvPr>
          <p:cNvSpPr>
            <a:spLocks noGrp="1"/>
          </p:cNvSpPr>
          <p:nvPr>
            <p:ph type="dt" sz="half" idx="10"/>
          </p:nvPr>
        </p:nvSpPr>
        <p:spPr/>
        <p:txBody>
          <a:bodyPr/>
          <a:lstStyle/>
          <a:p>
            <a:fld id="{2688801C-9399-9A4F-9A78-F56C8B8D60E9}" type="datetimeFigureOut">
              <a:rPr lang="en-US" smtClean="0"/>
              <a:t>5/6/2019</a:t>
            </a:fld>
            <a:endParaRPr lang="en-US"/>
          </a:p>
        </p:txBody>
      </p:sp>
      <p:sp>
        <p:nvSpPr>
          <p:cNvPr id="5" name="Footer Placeholder 4">
            <a:extLst>
              <a:ext uri="{FF2B5EF4-FFF2-40B4-BE49-F238E27FC236}">
                <a16:creationId xmlns:a16="http://schemas.microsoft.com/office/drawing/2014/main" xmlns="" id="{DA47FC37-154E-AA4A-88C4-D96DEF39BC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149E044-AA0C-F74D-BC13-67C8239D07E5}"/>
              </a:ext>
            </a:extLst>
          </p:cNvPr>
          <p:cNvSpPr>
            <a:spLocks noGrp="1"/>
          </p:cNvSpPr>
          <p:nvPr>
            <p:ph type="sldNum" sz="quarter" idx="12"/>
          </p:nvPr>
        </p:nvSpPr>
        <p:spPr/>
        <p:txBody>
          <a:bodyPr/>
          <a:lstStyle/>
          <a:p>
            <a:fld id="{7749FA3C-C3E1-3644-9EB9-4A2B68363773}" type="slidenum">
              <a:rPr lang="en-US" smtClean="0"/>
              <a:t>‹#›</a:t>
            </a:fld>
            <a:endParaRPr lang="en-US"/>
          </a:p>
        </p:txBody>
      </p:sp>
    </p:spTree>
    <p:extLst>
      <p:ext uri="{BB962C8B-B14F-4D97-AF65-F5344CB8AC3E}">
        <p14:creationId xmlns:p14="http://schemas.microsoft.com/office/powerpoint/2010/main" val="4282534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415AA9-2F81-B548-93EF-3F0FD67E66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E309441-75EA-5043-AACF-11F105FADD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2EC595B5-1FBE-0D46-8B92-5F7F95B97972}"/>
              </a:ext>
            </a:extLst>
          </p:cNvPr>
          <p:cNvSpPr>
            <a:spLocks noGrp="1"/>
          </p:cNvSpPr>
          <p:nvPr>
            <p:ph type="dt" sz="half" idx="10"/>
          </p:nvPr>
        </p:nvSpPr>
        <p:spPr/>
        <p:txBody>
          <a:bodyPr/>
          <a:lstStyle/>
          <a:p>
            <a:fld id="{2688801C-9399-9A4F-9A78-F56C8B8D60E9}" type="datetimeFigureOut">
              <a:rPr lang="en-US" smtClean="0"/>
              <a:t>5/6/2019</a:t>
            </a:fld>
            <a:endParaRPr lang="en-US"/>
          </a:p>
        </p:txBody>
      </p:sp>
      <p:sp>
        <p:nvSpPr>
          <p:cNvPr id="5" name="Footer Placeholder 4">
            <a:extLst>
              <a:ext uri="{FF2B5EF4-FFF2-40B4-BE49-F238E27FC236}">
                <a16:creationId xmlns:a16="http://schemas.microsoft.com/office/drawing/2014/main" xmlns="" id="{482FA09F-F603-214F-BAB4-7434303845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EF2B6C3-7CEF-D24F-95BD-CAF91DD21C1F}"/>
              </a:ext>
            </a:extLst>
          </p:cNvPr>
          <p:cNvSpPr>
            <a:spLocks noGrp="1"/>
          </p:cNvSpPr>
          <p:nvPr>
            <p:ph type="sldNum" sz="quarter" idx="12"/>
          </p:nvPr>
        </p:nvSpPr>
        <p:spPr/>
        <p:txBody>
          <a:bodyPr/>
          <a:lstStyle/>
          <a:p>
            <a:fld id="{7749FA3C-C3E1-3644-9EB9-4A2B68363773}" type="slidenum">
              <a:rPr lang="en-US" smtClean="0"/>
              <a:t>‹#›</a:t>
            </a:fld>
            <a:endParaRPr lang="en-US"/>
          </a:p>
        </p:txBody>
      </p:sp>
    </p:spTree>
    <p:extLst>
      <p:ext uri="{BB962C8B-B14F-4D97-AF65-F5344CB8AC3E}">
        <p14:creationId xmlns:p14="http://schemas.microsoft.com/office/powerpoint/2010/main" val="1606543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A97338-A71A-0A49-8A3D-1393F28212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5352841-8715-3D4F-9065-5D9BCEC752B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685AFB8-976F-6B48-B074-892F4A91519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0D1BAF2-E05B-6E44-9B67-D73F1C9D5F47}"/>
              </a:ext>
            </a:extLst>
          </p:cNvPr>
          <p:cNvSpPr>
            <a:spLocks noGrp="1"/>
          </p:cNvSpPr>
          <p:nvPr>
            <p:ph type="dt" sz="half" idx="10"/>
          </p:nvPr>
        </p:nvSpPr>
        <p:spPr/>
        <p:txBody>
          <a:bodyPr/>
          <a:lstStyle/>
          <a:p>
            <a:fld id="{2688801C-9399-9A4F-9A78-F56C8B8D60E9}" type="datetimeFigureOut">
              <a:rPr lang="en-US" smtClean="0"/>
              <a:t>5/6/2019</a:t>
            </a:fld>
            <a:endParaRPr lang="en-US"/>
          </a:p>
        </p:txBody>
      </p:sp>
      <p:sp>
        <p:nvSpPr>
          <p:cNvPr id="6" name="Footer Placeholder 5">
            <a:extLst>
              <a:ext uri="{FF2B5EF4-FFF2-40B4-BE49-F238E27FC236}">
                <a16:creationId xmlns:a16="http://schemas.microsoft.com/office/drawing/2014/main" xmlns="" id="{5F044F88-DD58-5845-8194-BCB313BA97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F8A8589-A703-5E4E-8205-38720D33EC29}"/>
              </a:ext>
            </a:extLst>
          </p:cNvPr>
          <p:cNvSpPr>
            <a:spLocks noGrp="1"/>
          </p:cNvSpPr>
          <p:nvPr>
            <p:ph type="sldNum" sz="quarter" idx="12"/>
          </p:nvPr>
        </p:nvSpPr>
        <p:spPr/>
        <p:txBody>
          <a:bodyPr/>
          <a:lstStyle/>
          <a:p>
            <a:fld id="{7749FA3C-C3E1-3644-9EB9-4A2B68363773}" type="slidenum">
              <a:rPr lang="en-US" smtClean="0"/>
              <a:t>‹#›</a:t>
            </a:fld>
            <a:endParaRPr lang="en-US"/>
          </a:p>
        </p:txBody>
      </p:sp>
    </p:spTree>
    <p:extLst>
      <p:ext uri="{BB962C8B-B14F-4D97-AF65-F5344CB8AC3E}">
        <p14:creationId xmlns:p14="http://schemas.microsoft.com/office/powerpoint/2010/main" val="2685096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7FE676-0F7A-3340-93B1-F558397F7E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EA95847-F21E-9E4A-BDC8-CBB11B1D67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62F52555-AD72-6549-9CE9-64B2EAA8C9A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EDFAEA7-13AF-8849-9B2F-0FA4FF684D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97BCBC4-34D3-8546-A17C-D564C6115C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EA25280-44E6-2C47-8E36-B5B887D67AF6}"/>
              </a:ext>
            </a:extLst>
          </p:cNvPr>
          <p:cNvSpPr>
            <a:spLocks noGrp="1"/>
          </p:cNvSpPr>
          <p:nvPr>
            <p:ph type="dt" sz="half" idx="10"/>
          </p:nvPr>
        </p:nvSpPr>
        <p:spPr/>
        <p:txBody>
          <a:bodyPr/>
          <a:lstStyle/>
          <a:p>
            <a:fld id="{2688801C-9399-9A4F-9A78-F56C8B8D60E9}" type="datetimeFigureOut">
              <a:rPr lang="en-US" smtClean="0"/>
              <a:t>5/6/2019</a:t>
            </a:fld>
            <a:endParaRPr lang="en-US"/>
          </a:p>
        </p:txBody>
      </p:sp>
      <p:sp>
        <p:nvSpPr>
          <p:cNvPr id="8" name="Footer Placeholder 7">
            <a:extLst>
              <a:ext uri="{FF2B5EF4-FFF2-40B4-BE49-F238E27FC236}">
                <a16:creationId xmlns:a16="http://schemas.microsoft.com/office/drawing/2014/main" xmlns="" id="{80D37813-59BA-174A-8ADE-406B41928A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8AAB9CE1-D976-C548-90BE-F2D88CF9A343}"/>
              </a:ext>
            </a:extLst>
          </p:cNvPr>
          <p:cNvSpPr>
            <a:spLocks noGrp="1"/>
          </p:cNvSpPr>
          <p:nvPr>
            <p:ph type="sldNum" sz="quarter" idx="12"/>
          </p:nvPr>
        </p:nvSpPr>
        <p:spPr/>
        <p:txBody>
          <a:bodyPr/>
          <a:lstStyle/>
          <a:p>
            <a:fld id="{7749FA3C-C3E1-3644-9EB9-4A2B68363773}" type="slidenum">
              <a:rPr lang="en-US" smtClean="0"/>
              <a:t>‹#›</a:t>
            </a:fld>
            <a:endParaRPr lang="en-US"/>
          </a:p>
        </p:txBody>
      </p:sp>
    </p:spTree>
    <p:extLst>
      <p:ext uri="{BB962C8B-B14F-4D97-AF65-F5344CB8AC3E}">
        <p14:creationId xmlns:p14="http://schemas.microsoft.com/office/powerpoint/2010/main" val="3940519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9C49CC-0047-7144-9D50-7CF22749F8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8DE7577-FCC1-274C-9EF6-E9B10FD4243F}"/>
              </a:ext>
            </a:extLst>
          </p:cNvPr>
          <p:cNvSpPr>
            <a:spLocks noGrp="1"/>
          </p:cNvSpPr>
          <p:nvPr>
            <p:ph type="dt" sz="half" idx="10"/>
          </p:nvPr>
        </p:nvSpPr>
        <p:spPr/>
        <p:txBody>
          <a:bodyPr/>
          <a:lstStyle/>
          <a:p>
            <a:fld id="{2688801C-9399-9A4F-9A78-F56C8B8D60E9}" type="datetimeFigureOut">
              <a:rPr lang="en-US" smtClean="0"/>
              <a:t>5/6/2019</a:t>
            </a:fld>
            <a:endParaRPr lang="en-US"/>
          </a:p>
        </p:txBody>
      </p:sp>
      <p:sp>
        <p:nvSpPr>
          <p:cNvPr id="4" name="Footer Placeholder 3">
            <a:extLst>
              <a:ext uri="{FF2B5EF4-FFF2-40B4-BE49-F238E27FC236}">
                <a16:creationId xmlns:a16="http://schemas.microsoft.com/office/drawing/2014/main" xmlns="" id="{8991C076-559E-3146-AF42-6F9B239709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BF9BFD8-0744-1A42-972C-1BA58509BD47}"/>
              </a:ext>
            </a:extLst>
          </p:cNvPr>
          <p:cNvSpPr>
            <a:spLocks noGrp="1"/>
          </p:cNvSpPr>
          <p:nvPr>
            <p:ph type="sldNum" sz="quarter" idx="12"/>
          </p:nvPr>
        </p:nvSpPr>
        <p:spPr/>
        <p:txBody>
          <a:bodyPr/>
          <a:lstStyle/>
          <a:p>
            <a:fld id="{7749FA3C-C3E1-3644-9EB9-4A2B68363773}" type="slidenum">
              <a:rPr lang="en-US" smtClean="0"/>
              <a:t>‹#›</a:t>
            </a:fld>
            <a:endParaRPr lang="en-US"/>
          </a:p>
        </p:txBody>
      </p:sp>
    </p:spTree>
    <p:extLst>
      <p:ext uri="{BB962C8B-B14F-4D97-AF65-F5344CB8AC3E}">
        <p14:creationId xmlns:p14="http://schemas.microsoft.com/office/powerpoint/2010/main" val="2506336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46E7DFC-7170-A348-ADEE-05A9F2439B58}"/>
              </a:ext>
            </a:extLst>
          </p:cNvPr>
          <p:cNvSpPr>
            <a:spLocks noGrp="1"/>
          </p:cNvSpPr>
          <p:nvPr>
            <p:ph type="dt" sz="half" idx="10"/>
          </p:nvPr>
        </p:nvSpPr>
        <p:spPr/>
        <p:txBody>
          <a:bodyPr/>
          <a:lstStyle/>
          <a:p>
            <a:fld id="{2688801C-9399-9A4F-9A78-F56C8B8D60E9}" type="datetimeFigureOut">
              <a:rPr lang="en-US" smtClean="0"/>
              <a:t>5/6/2019</a:t>
            </a:fld>
            <a:endParaRPr lang="en-US"/>
          </a:p>
        </p:txBody>
      </p:sp>
      <p:sp>
        <p:nvSpPr>
          <p:cNvPr id="3" name="Footer Placeholder 2">
            <a:extLst>
              <a:ext uri="{FF2B5EF4-FFF2-40B4-BE49-F238E27FC236}">
                <a16:creationId xmlns:a16="http://schemas.microsoft.com/office/drawing/2014/main" xmlns="" id="{0A79B5D1-E911-A042-B2BC-0A495032EE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F7C0DB4-CED0-4442-9732-FB0B3C0847F6}"/>
              </a:ext>
            </a:extLst>
          </p:cNvPr>
          <p:cNvSpPr>
            <a:spLocks noGrp="1"/>
          </p:cNvSpPr>
          <p:nvPr>
            <p:ph type="sldNum" sz="quarter" idx="12"/>
          </p:nvPr>
        </p:nvSpPr>
        <p:spPr/>
        <p:txBody>
          <a:bodyPr/>
          <a:lstStyle/>
          <a:p>
            <a:fld id="{7749FA3C-C3E1-3644-9EB9-4A2B68363773}" type="slidenum">
              <a:rPr lang="en-US" smtClean="0"/>
              <a:t>‹#›</a:t>
            </a:fld>
            <a:endParaRPr lang="en-US"/>
          </a:p>
        </p:txBody>
      </p:sp>
    </p:spTree>
    <p:extLst>
      <p:ext uri="{BB962C8B-B14F-4D97-AF65-F5344CB8AC3E}">
        <p14:creationId xmlns:p14="http://schemas.microsoft.com/office/powerpoint/2010/main" val="2376350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54B24A-6A04-E14C-9A84-8B1D13B822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D6039C5-34D3-8141-873D-C6C9530E02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472E294-8A7F-BC41-8C3E-63809CC454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42D45B8-E8DC-1E43-96E3-257A9841E4EB}"/>
              </a:ext>
            </a:extLst>
          </p:cNvPr>
          <p:cNvSpPr>
            <a:spLocks noGrp="1"/>
          </p:cNvSpPr>
          <p:nvPr>
            <p:ph type="dt" sz="half" idx="10"/>
          </p:nvPr>
        </p:nvSpPr>
        <p:spPr/>
        <p:txBody>
          <a:bodyPr/>
          <a:lstStyle/>
          <a:p>
            <a:fld id="{2688801C-9399-9A4F-9A78-F56C8B8D60E9}" type="datetimeFigureOut">
              <a:rPr lang="en-US" smtClean="0"/>
              <a:t>5/6/2019</a:t>
            </a:fld>
            <a:endParaRPr lang="en-US"/>
          </a:p>
        </p:txBody>
      </p:sp>
      <p:sp>
        <p:nvSpPr>
          <p:cNvPr id="6" name="Footer Placeholder 5">
            <a:extLst>
              <a:ext uri="{FF2B5EF4-FFF2-40B4-BE49-F238E27FC236}">
                <a16:creationId xmlns:a16="http://schemas.microsoft.com/office/drawing/2014/main" xmlns="" id="{86AB9636-6B95-7946-9C2C-B085A32CE9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D9330AE-BC63-DA47-B22D-09176F8AC9CC}"/>
              </a:ext>
            </a:extLst>
          </p:cNvPr>
          <p:cNvSpPr>
            <a:spLocks noGrp="1"/>
          </p:cNvSpPr>
          <p:nvPr>
            <p:ph type="sldNum" sz="quarter" idx="12"/>
          </p:nvPr>
        </p:nvSpPr>
        <p:spPr/>
        <p:txBody>
          <a:bodyPr/>
          <a:lstStyle/>
          <a:p>
            <a:fld id="{7749FA3C-C3E1-3644-9EB9-4A2B68363773}" type="slidenum">
              <a:rPr lang="en-US" smtClean="0"/>
              <a:t>‹#›</a:t>
            </a:fld>
            <a:endParaRPr lang="en-US"/>
          </a:p>
        </p:txBody>
      </p:sp>
    </p:spTree>
    <p:extLst>
      <p:ext uri="{BB962C8B-B14F-4D97-AF65-F5344CB8AC3E}">
        <p14:creationId xmlns:p14="http://schemas.microsoft.com/office/powerpoint/2010/main" val="591067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A1A90D-8A03-3942-BFCE-9ED13940ED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72AA682-B097-0247-8D0F-5EFACBA1BC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015B2C6-36B9-0E4B-8D74-E08B75594E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DB8A7BE-E831-C141-B631-526C2EF1B3E0}"/>
              </a:ext>
            </a:extLst>
          </p:cNvPr>
          <p:cNvSpPr>
            <a:spLocks noGrp="1"/>
          </p:cNvSpPr>
          <p:nvPr>
            <p:ph type="dt" sz="half" idx="10"/>
          </p:nvPr>
        </p:nvSpPr>
        <p:spPr/>
        <p:txBody>
          <a:bodyPr/>
          <a:lstStyle/>
          <a:p>
            <a:fld id="{2688801C-9399-9A4F-9A78-F56C8B8D60E9}" type="datetimeFigureOut">
              <a:rPr lang="en-US" smtClean="0"/>
              <a:t>5/6/2019</a:t>
            </a:fld>
            <a:endParaRPr lang="en-US"/>
          </a:p>
        </p:txBody>
      </p:sp>
      <p:sp>
        <p:nvSpPr>
          <p:cNvPr id="6" name="Footer Placeholder 5">
            <a:extLst>
              <a:ext uri="{FF2B5EF4-FFF2-40B4-BE49-F238E27FC236}">
                <a16:creationId xmlns:a16="http://schemas.microsoft.com/office/drawing/2014/main" xmlns="" id="{666B40E2-FE0E-F643-A163-7CAAD1C963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80EDDC8-643D-B34F-B5F1-44D28D88E9ED}"/>
              </a:ext>
            </a:extLst>
          </p:cNvPr>
          <p:cNvSpPr>
            <a:spLocks noGrp="1"/>
          </p:cNvSpPr>
          <p:nvPr>
            <p:ph type="sldNum" sz="quarter" idx="12"/>
          </p:nvPr>
        </p:nvSpPr>
        <p:spPr/>
        <p:txBody>
          <a:bodyPr/>
          <a:lstStyle/>
          <a:p>
            <a:fld id="{7749FA3C-C3E1-3644-9EB9-4A2B68363773}" type="slidenum">
              <a:rPr lang="en-US" smtClean="0"/>
              <a:t>‹#›</a:t>
            </a:fld>
            <a:endParaRPr lang="en-US"/>
          </a:p>
        </p:txBody>
      </p:sp>
    </p:spTree>
    <p:extLst>
      <p:ext uri="{BB962C8B-B14F-4D97-AF65-F5344CB8AC3E}">
        <p14:creationId xmlns:p14="http://schemas.microsoft.com/office/powerpoint/2010/main" val="1912560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61D9E6B-CA98-0244-9F91-E58009525B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3D9C922-3E1B-D14D-8715-B2140C3E2A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85B450A-14BE-5D43-BC59-3E59272C4D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8801C-9399-9A4F-9A78-F56C8B8D60E9}" type="datetimeFigureOut">
              <a:rPr lang="en-US" smtClean="0"/>
              <a:t>5/6/2019</a:t>
            </a:fld>
            <a:endParaRPr lang="en-US"/>
          </a:p>
        </p:txBody>
      </p:sp>
      <p:sp>
        <p:nvSpPr>
          <p:cNvPr id="5" name="Footer Placeholder 4">
            <a:extLst>
              <a:ext uri="{FF2B5EF4-FFF2-40B4-BE49-F238E27FC236}">
                <a16:creationId xmlns:a16="http://schemas.microsoft.com/office/drawing/2014/main" xmlns="" id="{B177BFC5-72BD-F94A-BBEB-B4B979C776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0F6A3EF-E890-E948-AA17-566A19265F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9FA3C-C3E1-3644-9EB9-4A2B68363773}" type="slidenum">
              <a:rPr lang="en-US" smtClean="0"/>
              <a:t>‹#›</a:t>
            </a:fld>
            <a:endParaRPr lang="en-US"/>
          </a:p>
        </p:txBody>
      </p:sp>
    </p:spTree>
    <p:extLst>
      <p:ext uri="{BB962C8B-B14F-4D97-AF65-F5344CB8AC3E}">
        <p14:creationId xmlns:p14="http://schemas.microsoft.com/office/powerpoint/2010/main" val="2614795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A4E16D91-0B86-9D47-AEBD-BDC37627AB9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9180"/>
            <a:ext cx="12192001" cy="6848514"/>
          </a:xfrm>
          <a:prstGeom prst="rect">
            <a:avLst/>
          </a:prstGeom>
        </p:spPr>
      </p:pic>
      <p:sp>
        <p:nvSpPr>
          <p:cNvPr id="2" name="Title 1">
            <a:extLst>
              <a:ext uri="{FF2B5EF4-FFF2-40B4-BE49-F238E27FC236}">
                <a16:creationId xmlns:a16="http://schemas.microsoft.com/office/drawing/2014/main" xmlns="" id="{522E8392-AAFA-2641-B7C3-F65E85E699A2}"/>
              </a:ext>
            </a:extLst>
          </p:cNvPr>
          <p:cNvSpPr>
            <a:spLocks noGrp="1"/>
          </p:cNvSpPr>
          <p:nvPr>
            <p:ph type="ctrTitle"/>
          </p:nvPr>
        </p:nvSpPr>
        <p:spPr>
          <a:xfrm>
            <a:off x="221226" y="1843547"/>
            <a:ext cx="10043651" cy="1907577"/>
          </a:xfrm>
        </p:spPr>
        <p:txBody>
          <a:bodyPr>
            <a:normAutofit/>
          </a:bodyPr>
          <a:lstStyle/>
          <a:p>
            <a:r>
              <a:rPr lang="hu-HU" sz="4400" b="1" dirty="0" smtClean="0">
                <a:solidFill>
                  <a:schemeClr val="accent5">
                    <a:lumMod val="50000"/>
                  </a:schemeClr>
                </a:solidFill>
                <a:latin typeface="Avenir Next" panose="020B0503020202020204" pitchFamily="34" charset="0"/>
              </a:rPr>
              <a:t>ELHÍVÁSUNK, HOGY SERKENJÜNK FEL ÉS RAGYOGJUNK</a:t>
            </a:r>
            <a:endParaRPr lang="en-US" sz="4400" b="1" dirty="0">
              <a:solidFill>
                <a:schemeClr val="accent5">
                  <a:lumMod val="50000"/>
                </a:schemeClr>
              </a:solidFill>
              <a:latin typeface="Avenir Next" panose="020B0503020202020204" pitchFamily="34" charset="0"/>
            </a:endParaRPr>
          </a:p>
        </p:txBody>
      </p:sp>
      <p:sp>
        <p:nvSpPr>
          <p:cNvPr id="3" name="Subtitle 2">
            <a:extLst>
              <a:ext uri="{FF2B5EF4-FFF2-40B4-BE49-F238E27FC236}">
                <a16:creationId xmlns:a16="http://schemas.microsoft.com/office/drawing/2014/main" xmlns="" id="{991EA618-C847-4C43-B174-E4A845713DDB}"/>
              </a:ext>
            </a:extLst>
          </p:cNvPr>
          <p:cNvSpPr>
            <a:spLocks noGrp="1"/>
          </p:cNvSpPr>
          <p:nvPr>
            <p:ph type="subTitle" idx="1"/>
          </p:nvPr>
        </p:nvSpPr>
        <p:spPr>
          <a:xfrm>
            <a:off x="510213" y="3751125"/>
            <a:ext cx="9144000" cy="711545"/>
          </a:xfrm>
        </p:spPr>
        <p:txBody>
          <a:bodyPr>
            <a:normAutofit/>
          </a:bodyPr>
          <a:lstStyle/>
          <a:p>
            <a:r>
              <a:rPr lang="hu-HU" sz="800" dirty="0" smtClean="0">
                <a:solidFill>
                  <a:srgbClr val="002060"/>
                </a:solidFill>
                <a:latin typeface="Avenir Next" panose="020B0503020202020204" pitchFamily="34" charset="0"/>
              </a:rPr>
              <a:t>ÍRTA: </a:t>
            </a:r>
            <a:r>
              <a:rPr lang="en-US" sz="800" dirty="0" smtClean="0">
                <a:solidFill>
                  <a:srgbClr val="002060"/>
                </a:solidFill>
                <a:latin typeface="Avenir Next" panose="020B0503020202020204" pitchFamily="34" charset="0"/>
              </a:rPr>
              <a:t>RAQUEL </a:t>
            </a:r>
            <a:r>
              <a:rPr lang="en-US" sz="800" dirty="0">
                <a:solidFill>
                  <a:srgbClr val="002060"/>
                </a:solidFill>
                <a:latin typeface="Avenir Next" panose="020B0503020202020204" pitchFamily="34" charset="0"/>
              </a:rPr>
              <a:t>ARRAIS, MA, </a:t>
            </a:r>
            <a:r>
              <a:rPr lang="hu-HU" sz="800" dirty="0" smtClean="0">
                <a:solidFill>
                  <a:srgbClr val="002060"/>
                </a:solidFill>
                <a:latin typeface="Avenir Next" panose="020B0503020202020204" pitchFamily="34" charset="0"/>
              </a:rPr>
              <a:t> TÁRSIGAZGATÓ</a:t>
            </a:r>
            <a:endParaRPr lang="en-US" sz="800" dirty="0">
              <a:solidFill>
                <a:srgbClr val="002060"/>
              </a:solidFill>
              <a:latin typeface="Avenir Next" panose="020B0503020202020204" pitchFamily="34" charset="0"/>
            </a:endParaRPr>
          </a:p>
          <a:p>
            <a:r>
              <a:rPr lang="hu-HU" sz="800" b="1" dirty="0" smtClean="0">
                <a:solidFill>
                  <a:srgbClr val="002060"/>
                </a:solidFill>
                <a:latin typeface="Avenir Next" panose="020B0503020202020204" pitchFamily="34" charset="0"/>
              </a:rPr>
              <a:t>GENERÁLKONFERENCIA NŐI SZOLGÁLATOK OSZTÁLYA </a:t>
            </a:r>
            <a:endParaRPr lang="en-US" sz="800" b="1" dirty="0">
              <a:solidFill>
                <a:srgbClr val="002060"/>
              </a:solidFill>
              <a:latin typeface="Avenir Next" panose="020B0503020202020204" pitchFamily="34" charset="0"/>
            </a:endParaRPr>
          </a:p>
        </p:txBody>
      </p:sp>
      <p:sp>
        <p:nvSpPr>
          <p:cNvPr id="10" name="TextBox 9">
            <a:extLst>
              <a:ext uri="{FF2B5EF4-FFF2-40B4-BE49-F238E27FC236}">
                <a16:creationId xmlns:a16="http://schemas.microsoft.com/office/drawing/2014/main" xmlns="" id="{DF6000C2-17D7-BC48-B7F5-8C7524C4360F}"/>
              </a:ext>
            </a:extLst>
          </p:cNvPr>
          <p:cNvSpPr txBox="1"/>
          <p:nvPr/>
        </p:nvSpPr>
        <p:spPr>
          <a:xfrm>
            <a:off x="1810591" y="5695119"/>
            <a:ext cx="6862328" cy="1015663"/>
          </a:xfrm>
          <a:prstGeom prst="rect">
            <a:avLst/>
          </a:prstGeom>
          <a:noFill/>
        </p:spPr>
        <p:txBody>
          <a:bodyPr wrap="none" rtlCol="0">
            <a:spAutoFit/>
          </a:bodyPr>
          <a:lstStyle/>
          <a:p>
            <a:pPr algn="ctr"/>
            <a:r>
              <a:rPr lang="hu-HU" sz="2400" b="1" dirty="0" smtClean="0">
                <a:solidFill>
                  <a:schemeClr val="bg1"/>
                </a:solidFill>
                <a:latin typeface="Avenir Next" panose="020B0503020202020204" pitchFamily="34" charset="0"/>
              </a:rPr>
              <a:t>A NŐI SZOLGÁLATOK OSZTÁLYÁNAK KIEMELT NAPJA</a:t>
            </a:r>
            <a:endParaRPr lang="en-US" sz="2400" b="1" dirty="0">
              <a:solidFill>
                <a:schemeClr val="bg1"/>
              </a:solidFill>
              <a:latin typeface="Avenir Next" panose="020B0503020202020204" pitchFamily="34" charset="0"/>
            </a:endParaRPr>
          </a:p>
          <a:p>
            <a:pPr algn="ctr"/>
            <a:r>
              <a:rPr lang="en-US" spc="300" dirty="0" smtClean="0">
                <a:solidFill>
                  <a:schemeClr val="bg1"/>
                </a:solidFill>
                <a:latin typeface="Cambria" panose="02040503050406030204" pitchFamily="18" charset="0"/>
              </a:rPr>
              <a:t>GENER</a:t>
            </a:r>
            <a:r>
              <a:rPr lang="hu-HU" spc="300" dirty="0" smtClean="0">
                <a:solidFill>
                  <a:schemeClr val="bg1"/>
                </a:solidFill>
                <a:latin typeface="Cambria" panose="02040503050406030204" pitchFamily="18" charset="0"/>
              </a:rPr>
              <a:t>ÁLKONFERENCIA</a:t>
            </a:r>
            <a:endParaRPr lang="en-US" spc="300" dirty="0" smtClean="0">
              <a:solidFill>
                <a:schemeClr val="bg1"/>
              </a:solidFill>
              <a:latin typeface="Cambria" panose="02040503050406030204" pitchFamily="18" charset="0"/>
            </a:endParaRPr>
          </a:p>
          <a:p>
            <a:pPr algn="ctr"/>
            <a:r>
              <a:rPr lang="hu-HU" spc="300" dirty="0" smtClean="0">
                <a:solidFill>
                  <a:schemeClr val="bg1"/>
                </a:solidFill>
                <a:latin typeface="Cambria" panose="02040503050406030204" pitchFamily="18" charset="0"/>
              </a:rPr>
              <a:t>NŐI SZOLGÁLATOK OSZTÁLYA </a:t>
            </a:r>
            <a:r>
              <a:rPr lang="en-US" spc="300" dirty="0" smtClean="0">
                <a:solidFill>
                  <a:schemeClr val="bg1"/>
                </a:solidFill>
                <a:latin typeface="Cambria" panose="02040503050406030204" pitchFamily="18" charset="0"/>
              </a:rPr>
              <a:t>  </a:t>
            </a:r>
            <a:endParaRPr lang="en-US" spc="300" dirty="0">
              <a:solidFill>
                <a:schemeClr val="bg1"/>
              </a:solidFill>
              <a:latin typeface="Cambria" panose="02040503050406030204" pitchFamily="18" charset="0"/>
            </a:endParaRPr>
          </a:p>
        </p:txBody>
      </p:sp>
      <p:pic>
        <p:nvPicPr>
          <p:cNvPr id="12" name="Picture 11">
            <a:extLst>
              <a:ext uri="{FF2B5EF4-FFF2-40B4-BE49-F238E27FC236}">
                <a16:creationId xmlns:a16="http://schemas.microsoft.com/office/drawing/2014/main" xmlns="" id="{1A02BCD8-7015-1E41-AF42-85CB0A8E7F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99275" y="5358067"/>
            <a:ext cx="543621" cy="380280"/>
          </a:xfrm>
          <a:prstGeom prst="rect">
            <a:avLst/>
          </a:prstGeom>
        </p:spPr>
      </p:pic>
    </p:spTree>
    <p:extLst>
      <p:ext uri="{BB962C8B-B14F-4D97-AF65-F5344CB8AC3E}">
        <p14:creationId xmlns:p14="http://schemas.microsoft.com/office/powerpoint/2010/main" val="3325715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F57C01-9D5E-D748-98D1-499C36AF1BE9}"/>
              </a:ext>
            </a:extLst>
          </p:cNvPr>
          <p:cNvSpPr>
            <a:spLocks noGrp="1"/>
          </p:cNvSpPr>
          <p:nvPr>
            <p:ph type="title"/>
          </p:nvPr>
        </p:nvSpPr>
        <p:spPr>
          <a:xfrm>
            <a:off x="655320" y="1150317"/>
            <a:ext cx="5120114" cy="1692794"/>
          </a:xfrm>
        </p:spPr>
        <p:txBody>
          <a:bodyPr>
            <a:normAutofit/>
          </a:bodyPr>
          <a:lstStyle/>
          <a:p>
            <a:r>
              <a:rPr lang="hu-HU" sz="4000" b="1" dirty="0">
                <a:latin typeface="Avenir Next" panose="020B0503020202020204" pitchFamily="34" charset="0"/>
              </a:rPr>
              <a:t>EGY </a:t>
            </a:r>
            <a:r>
              <a:rPr lang="hu-HU" sz="4000" b="1" dirty="0">
                <a:solidFill>
                  <a:schemeClr val="accent5">
                    <a:lumMod val="75000"/>
                  </a:schemeClr>
                </a:solidFill>
                <a:latin typeface="Avenir Next" panose="020B0503020202020204" pitchFamily="34" charset="0"/>
              </a:rPr>
              <a:t>VILÁGOS</a:t>
            </a:r>
            <a:r>
              <a:rPr lang="en-US" sz="4000" b="1" dirty="0">
                <a:latin typeface="Avenir Next" panose="020B0503020202020204" pitchFamily="34" charset="0"/>
              </a:rPr>
              <a:t> </a:t>
            </a:r>
            <a:r>
              <a:rPr lang="hu-HU" sz="4000" b="1" dirty="0">
                <a:latin typeface="Avenir Next" panose="020B0503020202020204" pitchFamily="34" charset="0"/>
              </a:rPr>
              <a:t>ÜZENET</a:t>
            </a:r>
          </a:p>
        </p:txBody>
      </p:sp>
      <p:cxnSp>
        <p:nvCxnSpPr>
          <p:cNvPr id="9" name="Straight Arrow Connector 8">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F3544408-9C4A-2E45-A90A-5827BC91F043}"/>
              </a:ext>
            </a:extLst>
          </p:cNvPr>
          <p:cNvSpPr>
            <a:spLocks noGrp="1"/>
          </p:cNvSpPr>
          <p:nvPr>
            <p:ph idx="1"/>
          </p:nvPr>
        </p:nvSpPr>
        <p:spPr>
          <a:xfrm>
            <a:off x="212869" y="2666129"/>
            <a:ext cx="6925350" cy="4014889"/>
          </a:xfrm>
        </p:spPr>
        <p:txBody>
          <a:bodyPr>
            <a:noAutofit/>
          </a:bodyPr>
          <a:lstStyle/>
          <a:p>
            <a:pPr>
              <a:lnSpc>
                <a:spcPct val="100000"/>
              </a:lnSpc>
            </a:pPr>
            <a:r>
              <a:rPr lang="hu-HU" dirty="0" smtClean="0"/>
              <a:t>Jézus </a:t>
            </a:r>
            <a:r>
              <a:rPr lang="hu-HU" b="1" i="1" dirty="0" smtClean="0">
                <a:solidFill>
                  <a:schemeClr val="accent6">
                    <a:lumMod val="75000"/>
                  </a:schemeClr>
                </a:solidFill>
                <a:latin typeface="Avenir Book Oblique" panose="02000503020000020003" pitchFamily="2" charset="0"/>
              </a:rPr>
              <a:t>VILÁGOSSÁGA </a:t>
            </a:r>
            <a:r>
              <a:rPr lang="hu-HU" dirty="0" smtClean="0"/>
              <a:t>ragyog át felismerésünkön, hogy minden emberi lény Isten képmására teremtett. </a:t>
            </a:r>
            <a:endParaRPr lang="en-US" dirty="0"/>
          </a:p>
          <a:p>
            <a:pPr>
              <a:lnSpc>
                <a:spcPct val="100000"/>
              </a:lnSpc>
            </a:pPr>
            <a:r>
              <a:rPr lang="hu-HU" dirty="0" smtClean="0"/>
              <a:t>Jézus </a:t>
            </a:r>
            <a:r>
              <a:rPr lang="hu-HU" b="1" i="1" dirty="0" smtClean="0">
                <a:solidFill>
                  <a:schemeClr val="accent6">
                    <a:lumMod val="75000"/>
                  </a:schemeClr>
                </a:solidFill>
                <a:latin typeface="Avenir Book Oblique" panose="02000503020000020003" pitchFamily="2" charset="0"/>
              </a:rPr>
              <a:t>VILÁGOSSÁGA </a:t>
            </a:r>
            <a:r>
              <a:rPr lang="hu-HU" dirty="0" smtClean="0"/>
              <a:t>ragyog át szeretetteli és kegyelmes tetteinken. </a:t>
            </a:r>
            <a:endParaRPr lang="en-US" dirty="0"/>
          </a:p>
          <a:p>
            <a:pPr>
              <a:lnSpc>
                <a:spcPct val="100000"/>
              </a:lnSpc>
            </a:pPr>
            <a:r>
              <a:rPr lang="hu-HU" dirty="0" smtClean="0"/>
              <a:t>Jézus </a:t>
            </a:r>
            <a:r>
              <a:rPr lang="hu-HU" b="1" i="1" dirty="0" smtClean="0">
                <a:solidFill>
                  <a:schemeClr val="accent6">
                    <a:lumMod val="75000"/>
                  </a:schemeClr>
                </a:solidFill>
                <a:latin typeface="Avenir Book Oblique" panose="02000503020000020003" pitchFamily="2" charset="0"/>
              </a:rPr>
              <a:t>VILÁGOSSÁGA </a:t>
            </a:r>
            <a:r>
              <a:rPr lang="hu-HU" dirty="0" smtClean="0"/>
              <a:t>fénylik át rajtunk, ha a Lélek gyümölcseit teremjük. </a:t>
            </a:r>
            <a:endParaRPr lang="en-US" dirty="0"/>
          </a:p>
        </p:txBody>
      </p:sp>
      <p:pic>
        <p:nvPicPr>
          <p:cNvPr id="4" name="Picture 3">
            <a:extLst>
              <a:ext uri="{FF2B5EF4-FFF2-40B4-BE49-F238E27FC236}">
                <a16:creationId xmlns:a16="http://schemas.microsoft.com/office/drawing/2014/main" xmlns="" id="{304F6436-618A-3049-8A4D-E20913566C0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02244" y="-18076"/>
            <a:ext cx="5501149"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465046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C608BEB-860E-4094-8511-78603564A7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A99AF311-EAA4-9648-B60B-9E22639848AB}"/>
              </a:ext>
            </a:extLst>
          </p:cNvPr>
          <p:cNvSpPr>
            <a:spLocks noGrp="1"/>
          </p:cNvSpPr>
          <p:nvPr>
            <p:ph type="title"/>
          </p:nvPr>
        </p:nvSpPr>
        <p:spPr>
          <a:xfrm>
            <a:off x="530091" y="-191729"/>
            <a:ext cx="2899189" cy="2070224"/>
          </a:xfrm>
        </p:spPr>
        <p:txBody>
          <a:bodyPr anchor="t">
            <a:normAutofit/>
          </a:bodyPr>
          <a:lstStyle/>
          <a:p>
            <a:pPr algn="ctr"/>
            <a:r>
              <a:rPr lang="en-US" sz="3600" b="1" dirty="0">
                <a:solidFill>
                  <a:srgbClr val="FFFFFF"/>
                </a:solidFill>
                <a:latin typeface="Avenir Next" panose="020B0503020202020204" pitchFamily="34" charset="0"/>
              </a:rPr>
              <a:t/>
            </a:r>
            <a:br>
              <a:rPr lang="en-US" sz="3600" b="1" dirty="0">
                <a:solidFill>
                  <a:srgbClr val="FFFFFF"/>
                </a:solidFill>
                <a:latin typeface="Avenir Next" panose="020B0503020202020204" pitchFamily="34" charset="0"/>
              </a:rPr>
            </a:br>
            <a:r>
              <a:rPr lang="hu-HU" sz="3200" b="1" i="1" dirty="0" smtClean="0">
                <a:solidFill>
                  <a:srgbClr val="FFFF00"/>
                </a:solidFill>
                <a:latin typeface="Book Antiqua" panose="02040602050305030304" pitchFamily="18" charset="0"/>
              </a:rPr>
              <a:t>a Lélek </a:t>
            </a:r>
            <a:br>
              <a:rPr lang="hu-HU" sz="3200" b="1" i="1" dirty="0" smtClean="0">
                <a:solidFill>
                  <a:srgbClr val="FFFF00"/>
                </a:solidFill>
                <a:latin typeface="Book Antiqua" panose="02040602050305030304" pitchFamily="18" charset="0"/>
              </a:rPr>
            </a:br>
            <a:r>
              <a:rPr lang="hu-HU" sz="3200" b="1" i="1" dirty="0" smtClean="0">
                <a:solidFill>
                  <a:srgbClr val="FFFF00"/>
                </a:solidFill>
                <a:latin typeface="Book Antiqua" panose="02040602050305030304" pitchFamily="18" charset="0"/>
              </a:rPr>
              <a:t/>
            </a:r>
            <a:br>
              <a:rPr lang="hu-HU" sz="3200" b="1" i="1" dirty="0" smtClean="0">
                <a:solidFill>
                  <a:srgbClr val="FFFF00"/>
                </a:solidFill>
                <a:latin typeface="Book Antiqua" panose="02040602050305030304" pitchFamily="18" charset="0"/>
              </a:rPr>
            </a:br>
            <a:r>
              <a:rPr lang="en-US" sz="3600" b="1" dirty="0" smtClean="0">
                <a:solidFill>
                  <a:srgbClr val="FFFFFF"/>
                </a:solidFill>
                <a:latin typeface="Avenir Next" panose="020B0503020202020204" pitchFamily="34" charset="0"/>
              </a:rPr>
              <a:t> </a:t>
            </a:r>
            <a:r>
              <a:rPr lang="hu-HU" sz="3600" b="1" dirty="0" smtClean="0">
                <a:solidFill>
                  <a:srgbClr val="FFFFFF"/>
                </a:solidFill>
                <a:latin typeface="Avenir Next" panose="020B0503020202020204" pitchFamily="34" charset="0"/>
              </a:rPr>
              <a:t>GYÜMÖLCSE</a:t>
            </a:r>
            <a:endParaRPr lang="en-US" sz="3600" b="1" i="1" dirty="0">
              <a:solidFill>
                <a:srgbClr val="FFFF00"/>
              </a:solidFill>
              <a:latin typeface="Book Antiqua" panose="02040602050305030304" pitchFamily="18" charset="0"/>
            </a:endParaRPr>
          </a:p>
        </p:txBody>
      </p:sp>
      <p:sp>
        <p:nvSpPr>
          <p:cNvPr id="3" name="Content Placeholder 2">
            <a:extLst>
              <a:ext uri="{FF2B5EF4-FFF2-40B4-BE49-F238E27FC236}">
                <a16:creationId xmlns:a16="http://schemas.microsoft.com/office/drawing/2014/main" xmlns="" id="{303DCFC7-180C-4348-B55A-04255FB19B22}"/>
              </a:ext>
            </a:extLst>
          </p:cNvPr>
          <p:cNvSpPr>
            <a:spLocks noGrp="1"/>
          </p:cNvSpPr>
          <p:nvPr>
            <p:ph sz="half" idx="1"/>
          </p:nvPr>
        </p:nvSpPr>
        <p:spPr>
          <a:xfrm>
            <a:off x="4380855" y="1412489"/>
            <a:ext cx="3427283" cy="4958814"/>
          </a:xfrm>
        </p:spPr>
        <p:txBody>
          <a:bodyPr>
            <a:noAutofit/>
          </a:bodyPr>
          <a:lstStyle/>
          <a:p>
            <a:r>
              <a:rPr lang="hu-HU" b="1" dirty="0" smtClean="0">
                <a:solidFill>
                  <a:schemeClr val="accent4">
                    <a:lumMod val="75000"/>
                  </a:schemeClr>
                </a:solidFill>
              </a:rPr>
              <a:t>Szeretet</a:t>
            </a:r>
            <a:r>
              <a:rPr lang="hu-HU" b="1" dirty="0" smtClean="0"/>
              <a:t> </a:t>
            </a:r>
            <a:r>
              <a:rPr lang="hu-HU" dirty="0" smtClean="0"/>
              <a:t>a gyűlölettel telt világban</a:t>
            </a:r>
          </a:p>
          <a:p>
            <a:r>
              <a:rPr lang="hu-HU" b="1" dirty="0" smtClean="0">
                <a:solidFill>
                  <a:schemeClr val="accent4">
                    <a:lumMod val="75000"/>
                  </a:schemeClr>
                </a:solidFill>
              </a:rPr>
              <a:t>Öröm</a:t>
            </a:r>
            <a:r>
              <a:rPr lang="hu-HU" dirty="0" smtClean="0"/>
              <a:t> a bánat idején</a:t>
            </a:r>
          </a:p>
          <a:p>
            <a:r>
              <a:rPr lang="hu-HU" b="1" dirty="0" smtClean="0">
                <a:solidFill>
                  <a:schemeClr val="accent4">
                    <a:lumMod val="75000"/>
                  </a:schemeClr>
                </a:solidFill>
              </a:rPr>
              <a:t>Békesség</a:t>
            </a:r>
            <a:r>
              <a:rPr lang="hu-HU" b="1" dirty="0" smtClean="0"/>
              <a:t> </a:t>
            </a:r>
            <a:r>
              <a:rPr lang="hu-HU" dirty="0" smtClean="0"/>
              <a:t>a konfliktusokban</a:t>
            </a:r>
          </a:p>
          <a:p>
            <a:r>
              <a:rPr lang="hu-HU" b="1" dirty="0" smtClean="0">
                <a:solidFill>
                  <a:schemeClr val="accent4">
                    <a:lumMod val="75000"/>
                  </a:schemeClr>
                </a:solidFill>
              </a:rPr>
              <a:t>Türelem</a:t>
            </a:r>
            <a:r>
              <a:rPr lang="hu-HU" b="1" dirty="0" smtClean="0"/>
              <a:t> </a:t>
            </a:r>
            <a:r>
              <a:rPr lang="hu-HU" dirty="0" smtClean="0"/>
              <a:t>a haraggal szemben </a:t>
            </a:r>
          </a:p>
          <a:p>
            <a:r>
              <a:rPr lang="hu-HU" b="1" dirty="0" smtClean="0">
                <a:solidFill>
                  <a:schemeClr val="accent4">
                    <a:lumMod val="75000"/>
                  </a:schemeClr>
                </a:solidFill>
              </a:rPr>
              <a:t>Kedvesség</a:t>
            </a:r>
            <a:r>
              <a:rPr lang="hu-HU" dirty="0" smtClean="0"/>
              <a:t> </a:t>
            </a:r>
            <a:r>
              <a:rPr lang="hu-HU" dirty="0"/>
              <a:t>az élet durvasága ellenére is</a:t>
            </a:r>
            <a:endParaRPr lang="en-US" dirty="0"/>
          </a:p>
        </p:txBody>
      </p:sp>
      <p:cxnSp>
        <p:nvCxnSpPr>
          <p:cNvPr id="11" name="Straight Connector 10">
            <a:extLst>
              <a:ext uri="{FF2B5EF4-FFF2-40B4-BE49-F238E27FC236}">
                <a16:creationId xmlns:a16="http://schemas.microsoft.com/office/drawing/2014/main" xmlns="" id="{1F16A8D4-FE87-4604-88B2-394B5D1EB43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xmlns="" id="{E6B7BE0F-BF9D-2846-A848-4B9CAD3A66BA}"/>
              </a:ext>
            </a:extLst>
          </p:cNvPr>
          <p:cNvSpPr>
            <a:spLocks noGrp="1"/>
          </p:cNvSpPr>
          <p:nvPr>
            <p:ph sz="half" idx="2"/>
          </p:nvPr>
        </p:nvSpPr>
        <p:spPr>
          <a:xfrm>
            <a:off x="8451604" y="1412489"/>
            <a:ext cx="3427355" cy="4670258"/>
          </a:xfrm>
        </p:spPr>
        <p:txBody>
          <a:bodyPr>
            <a:normAutofit/>
          </a:bodyPr>
          <a:lstStyle/>
          <a:p>
            <a:r>
              <a:rPr lang="hu-HU" dirty="0" smtClean="0"/>
              <a:t>A </a:t>
            </a:r>
            <a:r>
              <a:rPr lang="hu-HU" dirty="0"/>
              <a:t>gonoszságot legyőző </a:t>
            </a:r>
            <a:r>
              <a:rPr lang="hu-HU" b="1" dirty="0">
                <a:solidFill>
                  <a:schemeClr val="accent4">
                    <a:lumMod val="75000"/>
                  </a:schemeClr>
                </a:solidFill>
              </a:rPr>
              <a:t>jóság </a:t>
            </a:r>
            <a:endParaRPr lang="hu-HU" b="1" dirty="0" smtClean="0">
              <a:solidFill>
                <a:schemeClr val="accent4">
                  <a:lumMod val="75000"/>
                </a:schemeClr>
              </a:solidFill>
            </a:endParaRPr>
          </a:p>
          <a:p>
            <a:r>
              <a:rPr lang="hu-HU" dirty="0"/>
              <a:t>a tisztességtelenséget elűző </a:t>
            </a:r>
            <a:r>
              <a:rPr lang="hu-HU" b="1" dirty="0">
                <a:solidFill>
                  <a:schemeClr val="accent4">
                    <a:lumMod val="75000"/>
                  </a:schemeClr>
                </a:solidFill>
              </a:rPr>
              <a:t>hűség</a:t>
            </a:r>
            <a:r>
              <a:rPr lang="hu-HU" dirty="0"/>
              <a:t> </a:t>
            </a:r>
            <a:endParaRPr lang="hu-HU" dirty="0" smtClean="0"/>
          </a:p>
          <a:p>
            <a:r>
              <a:rPr lang="hu-HU" b="1" dirty="0" smtClean="0">
                <a:solidFill>
                  <a:schemeClr val="accent4">
                    <a:lumMod val="75000"/>
                  </a:schemeClr>
                </a:solidFill>
              </a:rPr>
              <a:t>Gyengédség</a:t>
            </a:r>
            <a:r>
              <a:rPr lang="hu-HU" dirty="0" smtClean="0"/>
              <a:t> </a:t>
            </a:r>
            <a:r>
              <a:rPr lang="hu-HU" dirty="0"/>
              <a:t>a durvaság terepén </a:t>
            </a:r>
            <a:endParaRPr lang="hu-HU" dirty="0" smtClean="0"/>
          </a:p>
          <a:p>
            <a:r>
              <a:rPr lang="hu-HU" b="1" dirty="0" smtClean="0">
                <a:solidFill>
                  <a:schemeClr val="accent4">
                    <a:lumMod val="75000"/>
                  </a:schemeClr>
                </a:solidFill>
              </a:rPr>
              <a:t>Önuralom</a:t>
            </a:r>
            <a:r>
              <a:rPr lang="hu-HU" dirty="0" smtClean="0"/>
              <a:t> </a:t>
            </a:r>
            <a:r>
              <a:rPr lang="hu-HU" dirty="0"/>
              <a:t>az önzés </a:t>
            </a:r>
            <a:r>
              <a:rPr lang="hu-HU" dirty="0" smtClean="0"/>
              <a:t>világában</a:t>
            </a:r>
            <a:r>
              <a:rPr lang="hu-HU" dirty="0"/>
              <a:t> </a:t>
            </a:r>
          </a:p>
        </p:txBody>
      </p:sp>
      <p:pic>
        <p:nvPicPr>
          <p:cNvPr id="6" name="Picture 5">
            <a:extLst>
              <a:ext uri="{FF2B5EF4-FFF2-40B4-BE49-F238E27FC236}">
                <a16:creationId xmlns:a16="http://schemas.microsoft.com/office/drawing/2014/main" xmlns="" id="{DE0908A5-0148-1B47-A9F4-C901A3E844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4733" y="1878495"/>
            <a:ext cx="2789583" cy="4204252"/>
          </a:xfrm>
          <a:prstGeom prst="rect">
            <a:avLst/>
          </a:prstGeom>
        </p:spPr>
      </p:pic>
    </p:spTree>
    <p:extLst>
      <p:ext uri="{BB962C8B-B14F-4D97-AF65-F5344CB8AC3E}">
        <p14:creationId xmlns:p14="http://schemas.microsoft.com/office/powerpoint/2010/main" val="3873890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7D5756F-DFBA-1E49-9B4F-D4FDBCBB0A6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12"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xmlns="" id="{EC8E4E31-2EBF-3540-B23D-7F742D35B24D}"/>
              </a:ext>
            </a:extLst>
          </p:cNvPr>
          <p:cNvSpPr>
            <a:spLocks noGrp="1"/>
          </p:cNvSpPr>
          <p:nvPr>
            <p:ph type="title"/>
          </p:nvPr>
        </p:nvSpPr>
        <p:spPr>
          <a:xfrm>
            <a:off x="709448" y="2182305"/>
            <a:ext cx="4204137" cy="1342754"/>
          </a:xfrm>
        </p:spPr>
        <p:txBody>
          <a:bodyPr>
            <a:normAutofit/>
          </a:bodyPr>
          <a:lstStyle/>
          <a:p>
            <a:pPr algn="ctr"/>
            <a:r>
              <a:rPr lang="hu-HU" sz="3600" b="1" dirty="0" smtClean="0">
                <a:solidFill>
                  <a:srgbClr val="0070C0"/>
                </a:solidFill>
                <a:latin typeface="Avenir Next" panose="020B0503020202020204" pitchFamily="34" charset="0"/>
              </a:rPr>
              <a:t>TELJES KÖRŰ</a:t>
            </a:r>
            <a:r>
              <a:rPr lang="en-US" sz="3600" b="1" dirty="0" smtClean="0">
                <a:solidFill>
                  <a:srgbClr val="0070C0"/>
                </a:solidFill>
                <a:latin typeface="Avenir Next" panose="020B0503020202020204" pitchFamily="34" charset="0"/>
              </a:rPr>
              <a:t> </a:t>
            </a:r>
            <a:r>
              <a:rPr lang="hu-HU" sz="3600" b="1" dirty="0" smtClean="0">
                <a:latin typeface="Avenir Next" panose="020B0503020202020204" pitchFamily="34" charset="0"/>
              </a:rPr>
              <a:t>ÜZENET</a:t>
            </a:r>
            <a:endParaRPr lang="en-US" sz="3600" b="1" dirty="0">
              <a:latin typeface="Avenir Next" panose="020B0503020202020204" pitchFamily="34" charset="0"/>
            </a:endParaRPr>
          </a:p>
        </p:txBody>
      </p:sp>
      <p:cxnSp>
        <p:nvCxnSpPr>
          <p:cNvPr id="14" name="Straight Connector 13">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C633EEF2-F2BF-E049-81F7-1E0483A62042}"/>
              </a:ext>
            </a:extLst>
          </p:cNvPr>
          <p:cNvSpPr>
            <a:spLocks noGrp="1"/>
          </p:cNvSpPr>
          <p:nvPr>
            <p:ph idx="1"/>
          </p:nvPr>
        </p:nvSpPr>
        <p:spPr>
          <a:xfrm>
            <a:off x="992654" y="3417573"/>
            <a:ext cx="5606930" cy="2619839"/>
          </a:xfrm>
        </p:spPr>
        <p:txBody>
          <a:bodyPr anchor="ctr">
            <a:normAutofit/>
          </a:bodyPr>
          <a:lstStyle/>
          <a:p>
            <a:pPr marL="0" indent="0">
              <a:buNone/>
            </a:pPr>
            <a:r>
              <a:rPr lang="hu-HU" b="1" i="1" cap="small" dirty="0" smtClean="0">
                <a:solidFill>
                  <a:schemeClr val="tx1">
                    <a:lumMod val="50000"/>
                    <a:lumOff val="50000"/>
                  </a:schemeClr>
                </a:solidFill>
                <a:latin typeface="Avenir Book Oblique" panose="02000503020000020003" pitchFamily="2" charset="0"/>
              </a:rPr>
              <a:t>GYÖKERES VÁLTOZÁST </a:t>
            </a:r>
          </a:p>
          <a:p>
            <a:pPr marL="0" indent="0">
              <a:buNone/>
            </a:pPr>
            <a:r>
              <a:rPr lang="hu-HU" dirty="0" smtClean="0"/>
              <a:t>hoz életünkbe, amikor Isten </a:t>
            </a:r>
          </a:p>
          <a:p>
            <a:pPr marL="0" indent="0">
              <a:buNone/>
            </a:pPr>
            <a:r>
              <a:rPr lang="hu-HU" b="1" i="1" dirty="0" smtClean="0">
                <a:solidFill>
                  <a:schemeClr val="accent1">
                    <a:lumMod val="75000"/>
                  </a:schemeClr>
                </a:solidFill>
                <a:latin typeface="Avenir Book Oblique" panose="02000503020000020003" pitchFamily="2" charset="0"/>
              </a:rPr>
              <a:t>VILÁGOSSÁGA</a:t>
            </a:r>
            <a:r>
              <a:rPr lang="hu-HU" dirty="0" smtClean="0"/>
              <a:t> eloszlatja szívünk </a:t>
            </a:r>
          </a:p>
          <a:p>
            <a:pPr marL="0" indent="0">
              <a:buNone/>
            </a:pPr>
            <a:r>
              <a:rPr lang="hu-HU" dirty="0" smtClean="0"/>
              <a:t>sötétségét.</a:t>
            </a:r>
            <a:endParaRPr lang="hu-HU" dirty="0"/>
          </a:p>
        </p:txBody>
      </p:sp>
    </p:spTree>
    <p:extLst>
      <p:ext uri="{BB962C8B-B14F-4D97-AF65-F5344CB8AC3E}">
        <p14:creationId xmlns:p14="http://schemas.microsoft.com/office/powerpoint/2010/main" val="4182057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712DB94-7D51-574F-ABBC-D8EED8D23BE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10"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xmlns="" id="{E6C3F23D-0EF8-CC4D-832B-364319D0BAE8}"/>
              </a:ext>
            </a:extLst>
          </p:cNvPr>
          <p:cNvSpPr>
            <a:spLocks noGrp="1"/>
          </p:cNvSpPr>
          <p:nvPr>
            <p:ph type="title"/>
          </p:nvPr>
        </p:nvSpPr>
        <p:spPr>
          <a:xfrm>
            <a:off x="709448" y="383458"/>
            <a:ext cx="4204137" cy="3034115"/>
          </a:xfrm>
        </p:spPr>
        <p:txBody>
          <a:bodyPr>
            <a:normAutofit/>
          </a:bodyPr>
          <a:lstStyle/>
          <a:p>
            <a:pPr algn="ctr"/>
            <a:r>
              <a:rPr lang="hu-HU" sz="3600" b="1" dirty="0">
                <a:solidFill>
                  <a:srgbClr val="0070C0"/>
                </a:solidFill>
                <a:latin typeface="Avenir Next" panose="020B0503020202020204" pitchFamily="34" charset="0"/>
              </a:rPr>
              <a:t>TELJES KÖRŰ</a:t>
            </a:r>
            <a:r>
              <a:rPr lang="en-US" sz="3600" b="1" dirty="0">
                <a:solidFill>
                  <a:srgbClr val="0070C0"/>
                </a:solidFill>
                <a:latin typeface="Avenir Next" panose="020B0503020202020204" pitchFamily="34" charset="0"/>
              </a:rPr>
              <a:t> </a:t>
            </a:r>
            <a:r>
              <a:rPr lang="hu-HU" sz="3600" b="1" dirty="0">
                <a:latin typeface="Avenir Next" panose="020B0503020202020204" pitchFamily="34" charset="0"/>
              </a:rPr>
              <a:t>ÜZENET</a:t>
            </a:r>
            <a:endParaRPr lang="en-US" sz="3600" b="1" dirty="0">
              <a:latin typeface="Avenir Next" panose="020B0503020202020204" pitchFamily="34" charset="0"/>
            </a:endParaRPr>
          </a:p>
        </p:txBody>
      </p:sp>
      <p:sp>
        <p:nvSpPr>
          <p:cNvPr id="3" name="Content Placeholder 2">
            <a:extLst>
              <a:ext uri="{FF2B5EF4-FFF2-40B4-BE49-F238E27FC236}">
                <a16:creationId xmlns:a16="http://schemas.microsoft.com/office/drawing/2014/main" xmlns="" id="{0505AD39-2AED-6847-A182-0F4A423AFAAA}"/>
              </a:ext>
            </a:extLst>
          </p:cNvPr>
          <p:cNvSpPr>
            <a:spLocks noGrp="1"/>
          </p:cNvSpPr>
          <p:nvPr>
            <p:ph idx="1"/>
          </p:nvPr>
        </p:nvSpPr>
        <p:spPr>
          <a:xfrm>
            <a:off x="525517" y="2330244"/>
            <a:ext cx="8117038" cy="4527755"/>
          </a:xfrm>
        </p:spPr>
        <p:txBody>
          <a:bodyPr anchor="ctr">
            <a:normAutofit/>
          </a:bodyPr>
          <a:lstStyle/>
          <a:p>
            <a:r>
              <a:rPr lang="hu-HU" sz="2400" dirty="0" smtClean="0"/>
              <a:t>Isten Lelke átformálja </a:t>
            </a:r>
            <a:r>
              <a:rPr lang="hu-HU" sz="2400" b="1" i="1" dirty="0" smtClean="0"/>
              <a:t>LELKÜLETÜNKET, </a:t>
            </a:r>
            <a:r>
              <a:rPr lang="hu-HU" sz="2400" dirty="0" smtClean="0"/>
              <a:t>hogy többé ne a magunkéi legyünk, hanem az Övé. </a:t>
            </a:r>
          </a:p>
          <a:p>
            <a:r>
              <a:rPr lang="hu-HU" sz="2400" b="1" i="1" dirty="0" smtClean="0"/>
              <a:t>ÉRTELMÜNK </a:t>
            </a:r>
            <a:r>
              <a:rPr lang="hu-HU" sz="2400" dirty="0"/>
              <a:t>megszabadul a </a:t>
            </a:r>
            <a:r>
              <a:rPr lang="hu-HU" sz="2400" b="1" dirty="0"/>
              <a:t>sötétség </a:t>
            </a:r>
            <a:r>
              <a:rPr lang="hu-HU" sz="2400" dirty="0"/>
              <a:t>és a bűn bilincseitől.  </a:t>
            </a:r>
          </a:p>
          <a:p>
            <a:r>
              <a:rPr lang="hu-HU" sz="2400" b="1" i="1" dirty="0" smtClean="0"/>
              <a:t>TESTÜNK </a:t>
            </a:r>
            <a:r>
              <a:rPr lang="hu-HU" sz="2400" dirty="0"/>
              <a:t>a Szentlélek megújító hatása alá kerül.  </a:t>
            </a:r>
            <a:r>
              <a:rPr lang="hu-HU" sz="2400" dirty="0" smtClean="0"/>
              <a:t>Felismerjük testünk </a:t>
            </a:r>
            <a:r>
              <a:rPr lang="hu-HU" sz="2400" dirty="0"/>
              <a:t>szentségét, mint Isten </a:t>
            </a:r>
            <a:r>
              <a:rPr lang="hu-HU" sz="2400" dirty="0" smtClean="0"/>
              <a:t>templomáét.</a:t>
            </a:r>
          </a:p>
          <a:p>
            <a:r>
              <a:rPr lang="hu-HU" sz="2400" b="1" i="1" dirty="0" smtClean="0"/>
              <a:t>VÁGYAINK </a:t>
            </a:r>
            <a:r>
              <a:rPr lang="hu-HU" sz="2400" dirty="0" smtClean="0"/>
              <a:t>már </a:t>
            </a:r>
            <a:r>
              <a:rPr lang="hu-HU" sz="2400" dirty="0"/>
              <a:t>nem a </a:t>
            </a:r>
            <a:r>
              <a:rPr lang="hu-HU" sz="2400" b="1" dirty="0"/>
              <a:t>sötétség</a:t>
            </a:r>
            <a:r>
              <a:rPr lang="hu-HU" sz="2400" dirty="0"/>
              <a:t> mélységéből erednek, </a:t>
            </a:r>
            <a:r>
              <a:rPr lang="hu-HU" sz="2400" dirty="0" smtClean="0"/>
              <a:t>hanem </a:t>
            </a:r>
            <a:r>
              <a:rPr lang="hu-HU" sz="2400" dirty="0"/>
              <a:t>az Isten által nekünk szánt tiszta, megszentelt élet elnyerésére irányulnak.  </a:t>
            </a:r>
          </a:p>
          <a:p>
            <a:r>
              <a:rPr lang="hu-HU" sz="2400" b="1" i="1" dirty="0" smtClean="0"/>
              <a:t>KAPCSOLATAINKAT </a:t>
            </a:r>
            <a:r>
              <a:rPr lang="hu-HU" sz="2400" dirty="0"/>
              <a:t>már nem a belőlük származó előnyök határozzák </a:t>
            </a:r>
            <a:r>
              <a:rPr lang="hu-HU" sz="2400" dirty="0" smtClean="0"/>
              <a:t>meg. </a:t>
            </a:r>
            <a:endParaRPr lang="hu-HU" sz="2400" dirty="0"/>
          </a:p>
        </p:txBody>
      </p:sp>
    </p:spTree>
    <p:extLst>
      <p:ext uri="{BB962C8B-B14F-4D97-AF65-F5344CB8AC3E}">
        <p14:creationId xmlns:p14="http://schemas.microsoft.com/office/powerpoint/2010/main" val="1632852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197DA2-F89C-9643-BEB5-54B7DB78FF29}"/>
              </a:ext>
            </a:extLst>
          </p:cNvPr>
          <p:cNvSpPr>
            <a:spLocks noGrp="1"/>
          </p:cNvSpPr>
          <p:nvPr>
            <p:ph type="title"/>
          </p:nvPr>
        </p:nvSpPr>
        <p:spPr>
          <a:xfrm>
            <a:off x="-20539" y="176981"/>
            <a:ext cx="5914444" cy="2398053"/>
          </a:xfrm>
        </p:spPr>
        <p:txBody>
          <a:bodyPr>
            <a:normAutofit/>
          </a:bodyPr>
          <a:lstStyle/>
          <a:p>
            <a:pPr algn="ctr"/>
            <a:r>
              <a:rPr lang="hu-HU" sz="4000" b="1" dirty="0" smtClean="0">
                <a:solidFill>
                  <a:srgbClr val="0070C0"/>
                </a:solidFill>
                <a:latin typeface="Avenir Next" panose="020B0503020202020204" pitchFamily="34" charset="0"/>
              </a:rPr>
              <a:t>SZOLGÁLATRA HÍVÓ </a:t>
            </a:r>
            <a:r>
              <a:rPr lang="hu-HU" sz="4000" b="1" dirty="0" smtClean="0">
                <a:latin typeface="Avenir Next" panose="020B0503020202020204" pitchFamily="34" charset="0"/>
              </a:rPr>
              <a:t>ÜZENET</a:t>
            </a:r>
            <a:endParaRPr lang="hu-HU" sz="4000" b="1" dirty="0">
              <a:latin typeface="Avenir Next" panose="020B0503020202020204" pitchFamily="34" charset="0"/>
            </a:endParaRPr>
          </a:p>
        </p:txBody>
      </p:sp>
      <p:cxnSp>
        <p:nvCxnSpPr>
          <p:cNvPr id="10" name="Straight Arrow Connector 9">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A2549F14-04C1-7D43-8D7C-140730A82865}"/>
              </a:ext>
            </a:extLst>
          </p:cNvPr>
          <p:cNvSpPr>
            <a:spLocks noGrp="1"/>
          </p:cNvSpPr>
          <p:nvPr>
            <p:ph idx="1"/>
          </p:nvPr>
        </p:nvSpPr>
        <p:spPr>
          <a:xfrm>
            <a:off x="426723" y="2316480"/>
            <a:ext cx="5120113" cy="4379288"/>
          </a:xfrm>
        </p:spPr>
        <p:txBody>
          <a:bodyPr>
            <a:noAutofit/>
          </a:bodyPr>
          <a:lstStyle/>
          <a:p>
            <a:r>
              <a:rPr lang="hu-HU" sz="2400" dirty="0" smtClean="0"/>
              <a:t>Krisztus valódi </a:t>
            </a:r>
            <a:r>
              <a:rPr lang="hu-HU" sz="2400" b="1" i="1" dirty="0" smtClean="0">
                <a:solidFill>
                  <a:schemeClr val="accent1"/>
                </a:solidFill>
                <a:latin typeface="Avenir Book Oblique" panose="02000503020000020003" pitchFamily="2" charset="0"/>
              </a:rPr>
              <a:t>HATALMA </a:t>
            </a:r>
            <a:r>
              <a:rPr lang="hu-HU" sz="2400" dirty="0" smtClean="0"/>
              <a:t>az átlagosságban rejlik:</a:t>
            </a:r>
          </a:p>
          <a:p>
            <a:pPr lvl="1"/>
            <a:r>
              <a:rPr lang="hu-HU" dirty="0" smtClean="0"/>
              <a:t>A szeretet ereje</a:t>
            </a:r>
          </a:p>
          <a:p>
            <a:pPr lvl="1"/>
            <a:r>
              <a:rPr lang="hu-HU" dirty="0" smtClean="0"/>
              <a:t>Az alázatos lélek hatalma </a:t>
            </a:r>
          </a:p>
          <a:p>
            <a:pPr lvl="1"/>
            <a:r>
              <a:rPr lang="hu-HU" dirty="0" smtClean="0"/>
              <a:t>Az önfeláldozó szolgálat ereje </a:t>
            </a:r>
          </a:p>
          <a:p>
            <a:r>
              <a:rPr lang="hu-HU" sz="2400" dirty="0" smtClean="0"/>
              <a:t>Jézus valódi </a:t>
            </a:r>
            <a:r>
              <a:rPr lang="hu-HU" sz="2400" b="1" i="1" dirty="0" smtClean="0">
                <a:solidFill>
                  <a:schemeClr val="accent1"/>
                </a:solidFill>
                <a:latin typeface="Avenir Book Oblique" panose="02000503020000020003" pitchFamily="2" charset="0"/>
              </a:rPr>
              <a:t>VILÁGOSSÁGA </a:t>
            </a:r>
            <a:r>
              <a:rPr lang="hu-HU" sz="2400" dirty="0" smtClean="0"/>
              <a:t>a szolgálatban mutatkozik meg:</a:t>
            </a:r>
          </a:p>
          <a:p>
            <a:pPr lvl="1"/>
            <a:r>
              <a:rPr lang="hu-HU" dirty="0" smtClean="0"/>
              <a:t>A világosság, ami Krisztus eljövetelét jelzi </a:t>
            </a:r>
          </a:p>
          <a:p>
            <a:pPr lvl="1"/>
            <a:r>
              <a:rPr lang="hu-HU" dirty="0" smtClean="0"/>
              <a:t>A fény, ami eloszlatja a sötétséget </a:t>
            </a:r>
          </a:p>
          <a:p>
            <a:pPr lvl="1"/>
            <a:r>
              <a:rPr lang="hu-HU" dirty="0" smtClean="0"/>
              <a:t>A világosság, mely szolgálatra ösztönöz </a:t>
            </a:r>
            <a:endParaRPr lang="hu-HU" dirty="0"/>
          </a:p>
        </p:txBody>
      </p:sp>
      <p:pic>
        <p:nvPicPr>
          <p:cNvPr id="5" name="Picture 4">
            <a:extLst>
              <a:ext uri="{FF2B5EF4-FFF2-40B4-BE49-F238E27FC236}">
                <a16:creationId xmlns:a16="http://schemas.microsoft.com/office/drawing/2014/main" xmlns="" id="{73F610F9-BFFC-2C45-9CDB-2DC0CC76CD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904660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F86D736-9DC7-434D-B5B0-D8312671FC6A}"/>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xmlns=""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email">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xmlns="" id="{EBB757FF-2098-D84A-9E40-47EAE50BD9AB}"/>
              </a:ext>
            </a:extLst>
          </p:cNvPr>
          <p:cNvSpPr>
            <a:spLocks noGrp="1"/>
          </p:cNvSpPr>
          <p:nvPr>
            <p:ph type="title"/>
          </p:nvPr>
        </p:nvSpPr>
        <p:spPr>
          <a:xfrm>
            <a:off x="29744" y="501445"/>
            <a:ext cx="7444482" cy="1161843"/>
          </a:xfrm>
        </p:spPr>
        <p:txBody>
          <a:bodyPr>
            <a:normAutofit/>
          </a:bodyPr>
          <a:lstStyle/>
          <a:p>
            <a:r>
              <a:rPr lang="hu-HU" sz="3600" b="1" dirty="0" smtClean="0">
                <a:solidFill>
                  <a:srgbClr val="000000"/>
                </a:solidFill>
                <a:latin typeface="Avenir Next" panose="020B0503020202020204" pitchFamily="34" charset="0"/>
              </a:rPr>
              <a:t>A </a:t>
            </a:r>
            <a:r>
              <a:rPr lang="hu-HU" sz="3600" b="1" dirty="0" smtClean="0">
                <a:solidFill>
                  <a:srgbClr val="0070C0"/>
                </a:solidFill>
                <a:latin typeface="Avenir Next" panose="020B0503020202020204" pitchFamily="34" charset="0"/>
              </a:rPr>
              <a:t>FELHÍVÁS </a:t>
            </a:r>
            <a:r>
              <a:rPr lang="hu-HU" sz="3600" b="1" dirty="0" smtClean="0">
                <a:latin typeface="Avenir Next" panose="020B0503020202020204" pitchFamily="34" charset="0"/>
              </a:rPr>
              <a:t>ÜZENETE</a:t>
            </a:r>
            <a:endParaRPr lang="hu-HU" sz="3600" b="1" dirty="0">
              <a:latin typeface="Avenir Next" panose="020B0503020202020204" pitchFamily="34" charset="0"/>
            </a:endParaRPr>
          </a:p>
        </p:txBody>
      </p:sp>
      <p:sp>
        <p:nvSpPr>
          <p:cNvPr id="3" name="Content Placeholder 2">
            <a:extLst>
              <a:ext uri="{FF2B5EF4-FFF2-40B4-BE49-F238E27FC236}">
                <a16:creationId xmlns:a16="http://schemas.microsoft.com/office/drawing/2014/main" xmlns="" id="{50536DB9-A5C0-4F46-BE4C-0F897A9125D3}"/>
              </a:ext>
            </a:extLst>
          </p:cNvPr>
          <p:cNvSpPr>
            <a:spLocks noGrp="1"/>
          </p:cNvSpPr>
          <p:nvPr>
            <p:ph idx="1"/>
          </p:nvPr>
        </p:nvSpPr>
        <p:spPr>
          <a:xfrm>
            <a:off x="477007" y="1884514"/>
            <a:ext cx="4706803" cy="4752260"/>
          </a:xfrm>
        </p:spPr>
        <p:txBody>
          <a:bodyPr anchor="ctr">
            <a:noAutofit/>
          </a:bodyPr>
          <a:lstStyle/>
          <a:p>
            <a:pPr>
              <a:lnSpc>
                <a:spcPct val="100000"/>
              </a:lnSpc>
            </a:pPr>
            <a:r>
              <a:rPr lang="hu-HU" dirty="0" smtClean="0">
                <a:solidFill>
                  <a:srgbClr val="000000"/>
                </a:solidFill>
              </a:rPr>
              <a:t>Ézsaiás arra szólít fel bennünket, hogy </a:t>
            </a:r>
            <a:r>
              <a:rPr lang="hu-HU" b="1" i="1" dirty="0" smtClean="0">
                <a:solidFill>
                  <a:schemeClr val="accent6">
                    <a:lumMod val="75000"/>
                  </a:schemeClr>
                </a:solidFill>
                <a:latin typeface="Avenir Book Oblique" panose="02000503020000020003" pitchFamily="2" charset="0"/>
              </a:rPr>
              <a:t>FÉNYÜNKKEL </a:t>
            </a:r>
            <a:r>
              <a:rPr lang="hu-HU" dirty="0" smtClean="0">
                <a:solidFill>
                  <a:srgbClr val="000000"/>
                </a:solidFill>
              </a:rPr>
              <a:t>világítsunk, és oszlassuk el a </a:t>
            </a:r>
            <a:r>
              <a:rPr lang="hu-HU" b="1" dirty="0" smtClean="0">
                <a:solidFill>
                  <a:srgbClr val="000000"/>
                </a:solidFill>
              </a:rPr>
              <a:t>sötétséget</a:t>
            </a:r>
            <a:r>
              <a:rPr lang="hu-HU" dirty="0" smtClean="0">
                <a:solidFill>
                  <a:srgbClr val="000000"/>
                </a:solidFill>
              </a:rPr>
              <a:t>. </a:t>
            </a:r>
          </a:p>
          <a:p>
            <a:pPr>
              <a:lnSpc>
                <a:spcPct val="100000"/>
              </a:lnSpc>
            </a:pPr>
            <a:r>
              <a:rPr lang="hu-HU" dirty="0" smtClean="0">
                <a:solidFill>
                  <a:srgbClr val="000000"/>
                </a:solidFill>
              </a:rPr>
              <a:t>Jézus megbízása számunkra, hogy a világ </a:t>
            </a:r>
            <a:r>
              <a:rPr lang="hu-HU" b="1" i="1" cap="small" dirty="0" smtClean="0">
                <a:solidFill>
                  <a:schemeClr val="accent6">
                    <a:lumMod val="75000"/>
                  </a:schemeClr>
                </a:solidFill>
                <a:latin typeface="Avenir Book Oblique" panose="02000503020000020003" pitchFamily="2" charset="0"/>
              </a:rPr>
              <a:t>VILÁGOSSÁGA </a:t>
            </a:r>
            <a:r>
              <a:rPr lang="hu-HU" dirty="0" smtClean="0">
                <a:solidFill>
                  <a:srgbClr val="000000"/>
                </a:solidFill>
              </a:rPr>
              <a:t>legyünk, ami beragyogja a sötétséget. </a:t>
            </a:r>
          </a:p>
          <a:p>
            <a:pPr>
              <a:lnSpc>
                <a:spcPct val="100000"/>
              </a:lnSpc>
            </a:pPr>
            <a:r>
              <a:rPr lang="hu-HU" dirty="0" smtClean="0">
                <a:solidFill>
                  <a:srgbClr val="000000"/>
                </a:solidFill>
              </a:rPr>
              <a:t>Pál apostol is megerősíti, hogy mi a </a:t>
            </a:r>
            <a:r>
              <a:rPr lang="hu-HU" b="1" i="1" cap="small" dirty="0" smtClean="0">
                <a:solidFill>
                  <a:schemeClr val="accent6">
                    <a:lumMod val="75000"/>
                  </a:schemeClr>
                </a:solidFill>
                <a:latin typeface="Avenir Book Oblique" panose="02000503020000020003" pitchFamily="2" charset="0"/>
              </a:rPr>
              <a:t>VILÁGOSSÁG </a:t>
            </a:r>
            <a:r>
              <a:rPr lang="hu-HU" dirty="0" smtClean="0">
                <a:solidFill>
                  <a:srgbClr val="000000"/>
                </a:solidFill>
              </a:rPr>
              <a:t>gyermekei vagyunk.</a:t>
            </a:r>
            <a:endParaRPr lang="hu-HU" b="1" dirty="0">
              <a:solidFill>
                <a:schemeClr val="accent6">
                  <a:lumMod val="75000"/>
                </a:schemeClr>
              </a:solidFill>
            </a:endParaRPr>
          </a:p>
        </p:txBody>
      </p:sp>
    </p:spTree>
    <p:extLst>
      <p:ext uri="{BB962C8B-B14F-4D97-AF65-F5344CB8AC3E}">
        <p14:creationId xmlns:p14="http://schemas.microsoft.com/office/powerpoint/2010/main" val="2521956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F8F1FC7-4586-A442-AA44-4B97FE80953A}"/>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xmlns=""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email">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xmlns="" id="{00790A60-BE83-B94A-8BF5-ABA58235D8C8}"/>
              </a:ext>
            </a:extLst>
          </p:cNvPr>
          <p:cNvSpPr>
            <a:spLocks noGrp="1"/>
          </p:cNvSpPr>
          <p:nvPr>
            <p:ph type="title"/>
          </p:nvPr>
        </p:nvSpPr>
        <p:spPr>
          <a:xfrm>
            <a:off x="99319" y="309716"/>
            <a:ext cx="7245698" cy="1253613"/>
          </a:xfrm>
        </p:spPr>
        <p:txBody>
          <a:bodyPr>
            <a:normAutofit/>
          </a:bodyPr>
          <a:lstStyle/>
          <a:p>
            <a:r>
              <a:rPr lang="hu-HU" sz="3600" b="1" dirty="0">
                <a:solidFill>
                  <a:srgbClr val="000000"/>
                </a:solidFill>
                <a:latin typeface="Avenir Next" panose="020B0503020202020204" pitchFamily="34" charset="0"/>
              </a:rPr>
              <a:t>A </a:t>
            </a:r>
            <a:r>
              <a:rPr lang="hu-HU" sz="3600" b="1" dirty="0">
                <a:solidFill>
                  <a:srgbClr val="0070C0"/>
                </a:solidFill>
                <a:latin typeface="Avenir Next" panose="020B0503020202020204" pitchFamily="34" charset="0"/>
              </a:rPr>
              <a:t>FELHÍVÁS </a:t>
            </a:r>
            <a:r>
              <a:rPr lang="hu-HU" sz="3600" b="1" dirty="0">
                <a:latin typeface="Avenir Next" panose="020B0503020202020204" pitchFamily="34" charset="0"/>
              </a:rPr>
              <a:t>ÜZENETE</a:t>
            </a:r>
            <a:endParaRPr lang="en-US" sz="3600" b="1" dirty="0">
              <a:solidFill>
                <a:srgbClr val="0070C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xmlns="" id="{469DEE31-F359-8044-A045-5A6B9EAFC195}"/>
              </a:ext>
            </a:extLst>
          </p:cNvPr>
          <p:cNvSpPr>
            <a:spLocks noGrp="1"/>
          </p:cNvSpPr>
          <p:nvPr>
            <p:ph idx="1"/>
          </p:nvPr>
        </p:nvSpPr>
        <p:spPr>
          <a:xfrm>
            <a:off x="536642" y="1437255"/>
            <a:ext cx="4900062" cy="4874091"/>
          </a:xfrm>
        </p:spPr>
        <p:txBody>
          <a:bodyPr anchor="ctr">
            <a:normAutofit/>
          </a:bodyPr>
          <a:lstStyle/>
          <a:p>
            <a:pPr marL="0" indent="0" algn="ctr">
              <a:buNone/>
            </a:pPr>
            <a:r>
              <a:rPr lang="hu-HU" sz="2400" i="1" dirty="0" smtClean="0"/>
              <a:t>„</a:t>
            </a:r>
            <a:r>
              <a:rPr lang="hu-HU" dirty="0"/>
              <a:t>Mert valátok régen sötétség, most pedig </a:t>
            </a:r>
            <a:r>
              <a:rPr lang="hu-HU" b="1" i="1" dirty="0" smtClean="0">
                <a:solidFill>
                  <a:schemeClr val="accent4">
                    <a:lumMod val="75000"/>
                  </a:schemeClr>
                </a:solidFill>
                <a:latin typeface="Avenir Book Oblique" panose="02000503020000020003" pitchFamily="2" charset="0"/>
              </a:rPr>
              <a:t>VILÁGOSSÁG</a:t>
            </a:r>
            <a:r>
              <a:rPr lang="hu-HU" dirty="0" smtClean="0">
                <a:solidFill>
                  <a:schemeClr val="accent4">
                    <a:lumMod val="75000"/>
                  </a:schemeClr>
                </a:solidFill>
              </a:rPr>
              <a:t> </a:t>
            </a:r>
            <a:r>
              <a:rPr lang="hu-HU" dirty="0"/>
              <a:t>az Úrban: mint </a:t>
            </a:r>
            <a:r>
              <a:rPr lang="hu-HU" b="1" i="1" dirty="0" smtClean="0">
                <a:solidFill>
                  <a:schemeClr val="accent4">
                    <a:lumMod val="75000"/>
                  </a:schemeClr>
                </a:solidFill>
                <a:latin typeface="Avenir Book Oblique" panose="02000503020000020003" pitchFamily="2" charset="0"/>
              </a:rPr>
              <a:t>VILÁGOSSÁG</a:t>
            </a:r>
            <a:r>
              <a:rPr lang="hu-HU" dirty="0" smtClean="0"/>
              <a:t>nak </a:t>
            </a:r>
            <a:r>
              <a:rPr lang="hu-HU" dirty="0"/>
              <a:t>fiai úgy járjatok. (Mert a </a:t>
            </a:r>
            <a:r>
              <a:rPr lang="hu-HU" b="1" i="1" dirty="0" smtClean="0">
                <a:solidFill>
                  <a:schemeClr val="accent4">
                    <a:lumMod val="75000"/>
                  </a:schemeClr>
                </a:solidFill>
                <a:latin typeface="Avenir Book Oblique" panose="02000503020000020003" pitchFamily="2" charset="0"/>
              </a:rPr>
              <a:t>VILÁGOSSÁG</a:t>
            </a:r>
            <a:r>
              <a:rPr lang="hu-HU" dirty="0" smtClean="0"/>
              <a:t>nak </a:t>
            </a:r>
            <a:r>
              <a:rPr lang="hu-HU" dirty="0"/>
              <a:t>gyümölcse minden jóságban és igazságban és valóságban van), Meggondolván, mi legyen kedves az Úrnak</a:t>
            </a:r>
            <a:r>
              <a:rPr lang="hu-HU" dirty="0" smtClean="0"/>
              <a:t>.” </a:t>
            </a:r>
          </a:p>
          <a:p>
            <a:pPr marL="0" indent="0" algn="ctr">
              <a:buNone/>
            </a:pPr>
            <a:r>
              <a:rPr lang="hu-HU" i="1" dirty="0" smtClean="0"/>
              <a:t>Eféz </a:t>
            </a:r>
            <a:r>
              <a:rPr lang="hu-HU" i="1" dirty="0"/>
              <a:t>5:8-10).</a:t>
            </a:r>
            <a:r>
              <a:rPr lang="hu-HU" dirty="0"/>
              <a:t> </a:t>
            </a:r>
          </a:p>
          <a:p>
            <a:pPr marL="0" indent="0">
              <a:buNone/>
            </a:pPr>
            <a:r>
              <a:rPr lang="hu-HU" dirty="0"/>
              <a:t> </a:t>
            </a:r>
          </a:p>
        </p:txBody>
      </p:sp>
    </p:spTree>
    <p:extLst>
      <p:ext uri="{BB962C8B-B14F-4D97-AF65-F5344CB8AC3E}">
        <p14:creationId xmlns:p14="http://schemas.microsoft.com/office/powerpoint/2010/main" val="1348918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DC398A08-A556-5144-91A6-0A15B22ADE4B}"/>
              </a:ext>
            </a:extLst>
          </p:cNvPr>
          <p:cNvSpPr>
            <a:spLocks noGrp="1"/>
          </p:cNvSpPr>
          <p:nvPr>
            <p:ph idx="1"/>
          </p:nvPr>
        </p:nvSpPr>
        <p:spPr>
          <a:xfrm>
            <a:off x="339213" y="2575033"/>
            <a:ext cx="5436221" cy="4400953"/>
          </a:xfrm>
        </p:spPr>
        <p:txBody>
          <a:bodyPr>
            <a:normAutofit fontScale="77500" lnSpcReduction="20000"/>
          </a:bodyPr>
          <a:lstStyle/>
          <a:p>
            <a:pPr marL="0" indent="0" algn="ctr">
              <a:lnSpc>
                <a:spcPct val="120000"/>
              </a:lnSpc>
              <a:buNone/>
            </a:pPr>
            <a:r>
              <a:rPr lang="hu-HU" sz="3300" dirty="0"/>
              <a:t>Jézus azzal bízott meg bennünket, hogy világosságot sugározzunk a sötétségben [engedjük az Ő fényét magunkon átragyogni] és világítsunk rá a rosszra. </a:t>
            </a:r>
            <a:r>
              <a:rPr lang="hu-HU" sz="3300" i="1" dirty="0"/>
              <a:t>„És ne legyen közösségetek a sötétségnek gyümölcstelen cselekedeteivel, hanem inkább meg is feddjétek azokat</a:t>
            </a:r>
            <a:r>
              <a:rPr lang="hu-HU" sz="3300" i="1" dirty="0" smtClean="0"/>
              <a:t>.”</a:t>
            </a:r>
          </a:p>
          <a:p>
            <a:pPr marL="0" indent="0" algn="ctr">
              <a:lnSpc>
                <a:spcPct val="120000"/>
              </a:lnSpc>
              <a:buNone/>
            </a:pPr>
            <a:r>
              <a:rPr lang="hu-HU" sz="3300" i="1" dirty="0" smtClean="0"/>
              <a:t> </a:t>
            </a:r>
            <a:r>
              <a:rPr lang="hu-HU" sz="3300" i="1" dirty="0"/>
              <a:t>(Eféz 5:11).</a:t>
            </a:r>
            <a:r>
              <a:rPr lang="hu-HU" sz="3300" dirty="0"/>
              <a:t> </a:t>
            </a:r>
          </a:p>
          <a:p>
            <a:pPr marL="0" indent="0" algn="ctr">
              <a:buNone/>
            </a:pPr>
            <a:r>
              <a:rPr lang="hu-HU" sz="3300" dirty="0"/>
              <a:t> </a:t>
            </a:r>
          </a:p>
          <a:p>
            <a:pPr marL="0" indent="0" algn="ctr">
              <a:lnSpc>
                <a:spcPct val="100000"/>
              </a:lnSpc>
              <a:buNone/>
            </a:pPr>
            <a:endParaRPr lang="hu-HU" sz="2400" dirty="0"/>
          </a:p>
        </p:txBody>
      </p:sp>
      <p:pic>
        <p:nvPicPr>
          <p:cNvPr id="4" name="Picture 3">
            <a:extLst>
              <a:ext uri="{FF2B5EF4-FFF2-40B4-BE49-F238E27FC236}">
                <a16:creationId xmlns:a16="http://schemas.microsoft.com/office/drawing/2014/main" xmlns="" id="{F3082EFC-69F7-6742-8CC3-D3F83C8CE39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5" name="Szövegdoboz 4"/>
          <p:cNvSpPr txBox="1"/>
          <p:nvPr/>
        </p:nvSpPr>
        <p:spPr>
          <a:xfrm>
            <a:off x="457200" y="1106128"/>
            <a:ext cx="3768590" cy="646331"/>
          </a:xfrm>
          <a:prstGeom prst="rect">
            <a:avLst/>
          </a:prstGeom>
          <a:noFill/>
        </p:spPr>
        <p:txBody>
          <a:bodyPr wrap="square" rtlCol="0">
            <a:spAutoFit/>
          </a:bodyPr>
          <a:lstStyle/>
          <a:p>
            <a:r>
              <a:rPr lang="hu-HU" sz="3600" b="1" dirty="0">
                <a:solidFill>
                  <a:srgbClr val="000000"/>
                </a:solidFill>
                <a:latin typeface="Avenir Next" panose="020B0503020202020204" pitchFamily="34" charset="0"/>
              </a:rPr>
              <a:t>A </a:t>
            </a:r>
            <a:r>
              <a:rPr lang="hu-HU" sz="3600" b="1" dirty="0" smtClean="0">
                <a:solidFill>
                  <a:srgbClr val="0070C0"/>
                </a:solidFill>
                <a:latin typeface="Avenir Next" panose="020B0503020202020204" pitchFamily="34" charset="0"/>
              </a:rPr>
              <a:t>KÜLDETÉS</a:t>
            </a:r>
            <a:endParaRPr lang="hu-HU" sz="3600" dirty="0"/>
          </a:p>
        </p:txBody>
      </p:sp>
    </p:spTree>
    <p:extLst>
      <p:ext uri="{BB962C8B-B14F-4D97-AF65-F5344CB8AC3E}">
        <p14:creationId xmlns:p14="http://schemas.microsoft.com/office/powerpoint/2010/main" val="1589635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4572000"/>
            <a:ext cx="7058307" cy="1964266"/>
          </a:xfrm>
          <a:prstGeom prst="rect">
            <a:avLst/>
          </a:prstGeom>
          <a:solidFill>
            <a:srgbClr val="601E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33F84F54-D52A-8142-96D5-5DCE672CBF85}"/>
              </a:ext>
            </a:extLst>
          </p:cNvPr>
          <p:cNvSpPr>
            <a:spLocks noGrp="1"/>
          </p:cNvSpPr>
          <p:nvPr>
            <p:ph type="title"/>
          </p:nvPr>
        </p:nvSpPr>
        <p:spPr>
          <a:xfrm>
            <a:off x="524256" y="4767072"/>
            <a:ext cx="6594189" cy="1625210"/>
          </a:xfrm>
        </p:spPr>
        <p:txBody>
          <a:bodyPr>
            <a:normAutofit/>
          </a:bodyPr>
          <a:lstStyle/>
          <a:p>
            <a:pPr algn="ctr"/>
            <a:r>
              <a:rPr lang="hu-HU" sz="3600" b="1" dirty="0" smtClean="0">
                <a:solidFill>
                  <a:srgbClr val="FFFFFF"/>
                </a:solidFill>
                <a:latin typeface="Avenir Next" panose="020B0503020202020204" pitchFamily="34" charset="0"/>
              </a:rPr>
              <a:t>A NŐK ÉS A VEZETŐK FŐ  FELADATAI</a:t>
            </a:r>
            <a:endParaRPr lang="en-US" sz="3600" b="1" dirty="0">
              <a:solidFill>
                <a:srgbClr val="FFFFFF"/>
              </a:solidFill>
              <a:latin typeface="Avenir Next" panose="020B0503020202020204" pitchFamily="34" charset="0"/>
            </a:endParaRPr>
          </a:p>
        </p:txBody>
      </p:sp>
      <p:pic>
        <p:nvPicPr>
          <p:cNvPr id="4" name="Picture 3">
            <a:extLst>
              <a:ext uri="{FF2B5EF4-FFF2-40B4-BE49-F238E27FC236}">
                <a16:creationId xmlns:a16="http://schemas.microsoft.com/office/drawing/2014/main" xmlns="" id="{9ACE404B-4E69-8046-8247-BFDFF86DE66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525F5EB1-C9BF-1346-BCE9-8348FA017CCF}"/>
              </a:ext>
            </a:extLst>
          </p:cNvPr>
          <p:cNvSpPr>
            <a:spLocks noGrp="1"/>
          </p:cNvSpPr>
          <p:nvPr>
            <p:ph idx="1"/>
          </p:nvPr>
        </p:nvSpPr>
        <p:spPr>
          <a:xfrm>
            <a:off x="7880234" y="1083366"/>
            <a:ext cx="3619342" cy="5183677"/>
          </a:xfrm>
        </p:spPr>
        <p:txBody>
          <a:bodyPr anchor="ctr">
            <a:normAutofit lnSpcReduction="10000"/>
          </a:bodyPr>
          <a:lstStyle/>
          <a:p>
            <a:pPr>
              <a:lnSpc>
                <a:spcPct val="100000"/>
              </a:lnSpc>
            </a:pPr>
            <a:r>
              <a:rPr lang="hu-HU" sz="2400" b="1" dirty="0" smtClean="0">
                <a:solidFill>
                  <a:schemeClr val="accent4">
                    <a:lumMod val="60000"/>
                    <a:lumOff val="40000"/>
                  </a:schemeClr>
                </a:solidFill>
              </a:rPr>
              <a:t>Bántalmazás és erőszak </a:t>
            </a:r>
          </a:p>
          <a:p>
            <a:pPr lvl="1">
              <a:lnSpc>
                <a:spcPct val="100000"/>
              </a:lnSpc>
            </a:pPr>
            <a:r>
              <a:rPr lang="hu-HU" dirty="0" smtClean="0">
                <a:solidFill>
                  <a:srgbClr val="FFFFFF"/>
                </a:solidFill>
              </a:rPr>
              <a:t>az</a:t>
            </a:r>
            <a:r>
              <a:rPr lang="hu-HU" b="1" dirty="0" smtClean="0">
                <a:solidFill>
                  <a:srgbClr val="FFFFFF"/>
                </a:solidFill>
              </a:rPr>
              <a:t> </a:t>
            </a:r>
            <a:r>
              <a:rPr lang="hu-HU" b="1" dirty="0" err="1" smtClean="0">
                <a:solidFill>
                  <a:srgbClr val="FFFFFF"/>
                </a:solidFill>
              </a:rPr>
              <a:t>end</a:t>
            </a:r>
            <a:r>
              <a:rPr lang="hu-HU" b="1" dirty="0" err="1" smtClean="0">
                <a:solidFill>
                  <a:schemeClr val="bg1"/>
                </a:solidFill>
              </a:rPr>
              <a:t>it</a:t>
            </a:r>
            <a:r>
              <a:rPr lang="hu-HU" b="1" dirty="0" err="1" smtClean="0">
                <a:solidFill>
                  <a:srgbClr val="FFFFFF"/>
                </a:solidFill>
              </a:rPr>
              <a:t>now</a:t>
            </a:r>
            <a:r>
              <a:rPr lang="hu-HU" dirty="0" smtClean="0">
                <a:solidFill>
                  <a:srgbClr val="FFFFFF"/>
                </a:solidFill>
              </a:rPr>
              <a:t>® a jelenlegi feladatunk. </a:t>
            </a:r>
          </a:p>
          <a:p>
            <a:pPr>
              <a:lnSpc>
                <a:spcPct val="100000"/>
              </a:lnSpc>
            </a:pPr>
            <a:r>
              <a:rPr lang="hu-HU" sz="2400" b="1" dirty="0" smtClean="0">
                <a:solidFill>
                  <a:schemeClr val="accent4">
                    <a:lumMod val="60000"/>
                    <a:lumOff val="40000"/>
                  </a:schemeClr>
                </a:solidFill>
              </a:rPr>
              <a:t>Szegénység</a:t>
            </a:r>
          </a:p>
          <a:p>
            <a:pPr lvl="1">
              <a:lnSpc>
                <a:spcPct val="100000"/>
              </a:lnSpc>
            </a:pPr>
            <a:r>
              <a:rPr lang="hu-HU" dirty="0" smtClean="0">
                <a:solidFill>
                  <a:srgbClr val="FFFFFF"/>
                </a:solidFill>
              </a:rPr>
              <a:t>E sebhely begyógyítása jelenleg a feladatunk. </a:t>
            </a:r>
          </a:p>
          <a:p>
            <a:pPr>
              <a:lnSpc>
                <a:spcPct val="100000"/>
              </a:lnSpc>
            </a:pPr>
            <a:r>
              <a:rPr lang="hu-HU" sz="2400" b="1" dirty="0" smtClean="0">
                <a:solidFill>
                  <a:schemeClr val="accent4">
                    <a:lumMod val="60000"/>
                    <a:lumOff val="40000"/>
                  </a:schemeClr>
                </a:solidFill>
              </a:rPr>
              <a:t>Az egészséget fenyegető veszélyek</a:t>
            </a:r>
          </a:p>
          <a:p>
            <a:pPr lvl="1">
              <a:lnSpc>
                <a:spcPct val="100000"/>
              </a:lnSpc>
            </a:pPr>
            <a:r>
              <a:rPr lang="hu-HU" dirty="0" smtClean="0">
                <a:solidFill>
                  <a:srgbClr val="FFFFFF"/>
                </a:solidFill>
              </a:rPr>
              <a:t>Ennek az elfogadhatatlan tehernek az eltávolítása jelenleg a feladatunk.</a:t>
            </a:r>
          </a:p>
          <a:p>
            <a:pPr marL="0" indent="0">
              <a:lnSpc>
                <a:spcPct val="100000"/>
              </a:lnSpc>
              <a:buNone/>
            </a:pPr>
            <a:endParaRPr lang="en-US" sz="2400" dirty="0">
              <a:solidFill>
                <a:srgbClr val="FFFFFF"/>
              </a:solidFill>
            </a:endParaRPr>
          </a:p>
        </p:txBody>
      </p:sp>
    </p:spTree>
    <p:extLst>
      <p:ext uri="{BB962C8B-B14F-4D97-AF65-F5344CB8AC3E}">
        <p14:creationId xmlns:p14="http://schemas.microsoft.com/office/powerpoint/2010/main" val="409327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4572000"/>
            <a:ext cx="7058307" cy="1964266"/>
          </a:xfrm>
          <a:prstGeom prst="rect">
            <a:avLst/>
          </a:prstGeom>
          <a:solidFill>
            <a:srgbClr val="601E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00C201A8-DF8C-8C41-80DF-D890FF6A6764}"/>
              </a:ext>
            </a:extLst>
          </p:cNvPr>
          <p:cNvSpPr>
            <a:spLocks noGrp="1"/>
          </p:cNvSpPr>
          <p:nvPr>
            <p:ph type="title"/>
          </p:nvPr>
        </p:nvSpPr>
        <p:spPr>
          <a:xfrm>
            <a:off x="524256" y="4767072"/>
            <a:ext cx="6594189" cy="1625210"/>
          </a:xfrm>
        </p:spPr>
        <p:txBody>
          <a:bodyPr>
            <a:normAutofit/>
          </a:bodyPr>
          <a:lstStyle/>
          <a:p>
            <a:pPr algn="ctr"/>
            <a:r>
              <a:rPr lang="hu-HU" sz="3600" b="1" dirty="0">
                <a:solidFill>
                  <a:srgbClr val="FFFFFF"/>
                </a:solidFill>
                <a:latin typeface="Avenir Next" panose="020B0503020202020204" pitchFamily="34" charset="0"/>
              </a:rPr>
              <a:t>A NŐK ÉS A VEZETŐK FŐ  FELADATAI</a:t>
            </a:r>
            <a:endParaRPr lang="en-US" sz="3600" b="1" dirty="0">
              <a:solidFill>
                <a:srgbClr val="FFFFFF"/>
              </a:solidFill>
              <a:latin typeface="Avenir Next" panose="020B0503020202020204" pitchFamily="34" charset="0"/>
            </a:endParaRPr>
          </a:p>
        </p:txBody>
      </p:sp>
      <p:pic>
        <p:nvPicPr>
          <p:cNvPr id="5" name="Picture 4">
            <a:extLst>
              <a:ext uri="{FF2B5EF4-FFF2-40B4-BE49-F238E27FC236}">
                <a16:creationId xmlns:a16="http://schemas.microsoft.com/office/drawing/2014/main" xmlns="" id="{5524D1C4-FAB2-6C45-AD17-471EBEF2FDA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889E4765-93CF-FA4E-A4D3-88CA868D1D6F}"/>
              </a:ext>
            </a:extLst>
          </p:cNvPr>
          <p:cNvSpPr>
            <a:spLocks noGrp="1"/>
          </p:cNvSpPr>
          <p:nvPr>
            <p:ph idx="1"/>
          </p:nvPr>
        </p:nvSpPr>
        <p:spPr>
          <a:xfrm>
            <a:off x="7792281" y="904461"/>
            <a:ext cx="3717235" cy="5347252"/>
          </a:xfrm>
        </p:spPr>
        <p:txBody>
          <a:bodyPr anchor="ctr">
            <a:normAutofit fontScale="85000" lnSpcReduction="10000"/>
          </a:bodyPr>
          <a:lstStyle/>
          <a:p>
            <a:pPr>
              <a:lnSpc>
                <a:spcPct val="100000"/>
              </a:lnSpc>
            </a:pPr>
            <a:r>
              <a:rPr lang="hu-HU" sz="2000" b="1" dirty="0" smtClean="0">
                <a:solidFill>
                  <a:schemeClr val="accent4">
                    <a:lumMod val="60000"/>
                    <a:lumOff val="40000"/>
                  </a:schemeClr>
                </a:solidFill>
              </a:rPr>
              <a:t>Munkaterhelés</a:t>
            </a:r>
            <a:endParaRPr lang="en-US" sz="2000" b="1" dirty="0" smtClean="0">
              <a:solidFill>
                <a:schemeClr val="accent4">
                  <a:lumMod val="60000"/>
                  <a:lumOff val="40000"/>
                </a:schemeClr>
              </a:solidFill>
            </a:endParaRPr>
          </a:p>
          <a:p>
            <a:pPr lvl="1">
              <a:lnSpc>
                <a:spcPct val="100000"/>
              </a:lnSpc>
            </a:pPr>
            <a:r>
              <a:rPr lang="hu-HU" sz="2000" dirty="0" smtClean="0">
                <a:solidFill>
                  <a:srgbClr val="FFFFFF"/>
                </a:solidFill>
              </a:rPr>
              <a:t>Feladataink közé tartozik jelenleg is, hogy segítsünk egyensúlyt teremteni a munka és a szabadidős tevékenységek között, lehetőséget mutassunk a lelki növekedésre és rámutassunk a Szentlélek vigasztalására. </a:t>
            </a:r>
            <a:endParaRPr lang="en-US" sz="2000" dirty="0" smtClean="0">
              <a:solidFill>
                <a:srgbClr val="FFFFFF"/>
              </a:solidFill>
            </a:endParaRPr>
          </a:p>
          <a:p>
            <a:pPr>
              <a:lnSpc>
                <a:spcPct val="100000"/>
              </a:lnSpc>
            </a:pPr>
            <a:r>
              <a:rPr lang="hu-HU" sz="2000" b="1" dirty="0" smtClean="0">
                <a:solidFill>
                  <a:schemeClr val="accent4">
                    <a:lumMod val="60000"/>
                    <a:lumOff val="40000"/>
                  </a:schemeClr>
                </a:solidFill>
              </a:rPr>
              <a:t>Oktatásügy</a:t>
            </a:r>
            <a:endParaRPr lang="en-US" sz="2000" b="1" dirty="0" smtClean="0">
              <a:solidFill>
                <a:schemeClr val="accent4">
                  <a:lumMod val="60000"/>
                  <a:lumOff val="40000"/>
                </a:schemeClr>
              </a:solidFill>
            </a:endParaRPr>
          </a:p>
          <a:p>
            <a:pPr lvl="1">
              <a:lnSpc>
                <a:spcPct val="100000"/>
              </a:lnSpc>
            </a:pPr>
            <a:r>
              <a:rPr lang="hu-HU" sz="2000" dirty="0" smtClean="0">
                <a:solidFill>
                  <a:srgbClr val="FFFFFF"/>
                </a:solidFill>
              </a:rPr>
              <a:t>Feladatunk ma: elérni, hogy a lányok is tanulhassanak az oktatás minden szintjén. </a:t>
            </a:r>
            <a:endParaRPr lang="en-US" sz="2000" dirty="0">
              <a:solidFill>
                <a:srgbClr val="FFFFFF"/>
              </a:solidFill>
            </a:endParaRPr>
          </a:p>
          <a:p>
            <a:pPr>
              <a:lnSpc>
                <a:spcPct val="100000"/>
              </a:lnSpc>
            </a:pPr>
            <a:r>
              <a:rPr lang="hu-HU" sz="2000" b="1" dirty="0" smtClean="0">
                <a:solidFill>
                  <a:schemeClr val="accent4">
                    <a:lumMod val="60000"/>
                    <a:lumOff val="40000"/>
                  </a:schemeClr>
                </a:solidFill>
              </a:rPr>
              <a:t>Írástudatlanság </a:t>
            </a:r>
            <a:endParaRPr lang="en-US" sz="2000" b="1" dirty="0">
              <a:solidFill>
                <a:schemeClr val="accent4">
                  <a:lumMod val="60000"/>
                  <a:lumOff val="40000"/>
                </a:schemeClr>
              </a:solidFill>
            </a:endParaRPr>
          </a:p>
          <a:p>
            <a:pPr lvl="1">
              <a:lnSpc>
                <a:spcPct val="100000"/>
              </a:lnSpc>
            </a:pPr>
            <a:r>
              <a:rPr lang="hu-HU" sz="2000" dirty="0" smtClean="0">
                <a:solidFill>
                  <a:srgbClr val="FFFFFF"/>
                </a:solidFill>
              </a:rPr>
              <a:t>Feladatunk ma minden nő számára lehetővé tenni a betűk világának megismerését, kezükbe adva ezzel az önképzés lehetőségét. </a:t>
            </a:r>
            <a:endParaRPr lang="en-US" sz="2000" dirty="0">
              <a:solidFill>
                <a:srgbClr val="FFFFFF"/>
              </a:solidFill>
            </a:endParaRPr>
          </a:p>
          <a:p>
            <a:pPr>
              <a:lnSpc>
                <a:spcPct val="100000"/>
              </a:lnSpc>
            </a:pPr>
            <a:endParaRPr lang="en-US" sz="2000" dirty="0">
              <a:solidFill>
                <a:srgbClr val="FFFFFF"/>
              </a:solidFill>
            </a:endParaRPr>
          </a:p>
        </p:txBody>
      </p:sp>
    </p:spTree>
    <p:extLst>
      <p:ext uri="{BB962C8B-B14F-4D97-AF65-F5344CB8AC3E}">
        <p14:creationId xmlns:p14="http://schemas.microsoft.com/office/powerpoint/2010/main" val="3073515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CEFD64-41B7-C14A-A4ED-0360BA12F0D5}"/>
              </a:ext>
            </a:extLst>
          </p:cNvPr>
          <p:cNvSpPr>
            <a:spLocks noGrp="1"/>
          </p:cNvSpPr>
          <p:nvPr>
            <p:ph type="title"/>
          </p:nvPr>
        </p:nvSpPr>
        <p:spPr/>
        <p:txBody>
          <a:bodyPr/>
          <a:lstStyle/>
          <a:p>
            <a:r>
              <a:rPr lang="hu-HU" b="1" dirty="0" smtClean="0">
                <a:solidFill>
                  <a:schemeClr val="accent1">
                    <a:lumMod val="75000"/>
                  </a:schemeClr>
                </a:solidFill>
              </a:rPr>
              <a:t>Ellen G. White üzenete</a:t>
            </a:r>
            <a:endParaRPr lang="en-US" b="1" dirty="0">
              <a:solidFill>
                <a:schemeClr val="accent1">
                  <a:lumMod val="75000"/>
                </a:schemeClr>
              </a:solidFill>
            </a:endParaRPr>
          </a:p>
        </p:txBody>
      </p:sp>
      <p:sp>
        <p:nvSpPr>
          <p:cNvPr id="3" name="Content Placeholder 2">
            <a:extLst>
              <a:ext uri="{FF2B5EF4-FFF2-40B4-BE49-F238E27FC236}">
                <a16:creationId xmlns:a16="http://schemas.microsoft.com/office/drawing/2014/main" xmlns="" id="{37C3D0EC-A4DA-C54D-832A-0B4EF398814D}"/>
              </a:ext>
            </a:extLst>
          </p:cNvPr>
          <p:cNvSpPr>
            <a:spLocks noGrp="1"/>
          </p:cNvSpPr>
          <p:nvPr>
            <p:ph idx="1"/>
          </p:nvPr>
        </p:nvSpPr>
        <p:spPr/>
        <p:txBody>
          <a:bodyPr>
            <a:normAutofit fontScale="62500" lnSpcReduction="20000"/>
          </a:bodyPr>
          <a:lstStyle/>
          <a:p>
            <a:pPr marL="0" indent="0">
              <a:lnSpc>
                <a:spcPct val="120000"/>
              </a:lnSpc>
              <a:buNone/>
            </a:pPr>
            <a:r>
              <a:rPr lang="hu-HU" sz="3800" dirty="0"/>
              <a:t>„Ha valamikor is itt volt az ideje a Hetednapi adventisták történelme során, hogy felserkenjenek és ragyogjanak, akkor az most van.  Nem szabad sajnálni a hangot a harmadik angyal üzenetének hirdetésére, [és ez a hangos kijelentés része szolgálatunknak a világ felé]. Senki se hagyjon holmi világi tekintély elvesztésétől való félelem miatt kárba veszni egyetlen fénysugarat sem, ami a minden világosság Forrásától származik. Erkölcsi bátorságra van szükség Isten munkájának végzéséhez ezen utolsó napokban, de ne az emberi bölcsesség lelkülete vezessen bennünket. Az igazság legyen mindenekelőtt a legértékesebb számunkra! Akik a világgal akarnak járni, hadd járjanak a világgal.”</a:t>
            </a:r>
            <a:endParaRPr lang="en-US" sz="3800" baseline="30000" dirty="0"/>
          </a:p>
          <a:p>
            <a:pPr marL="0" lvl="0" indent="0">
              <a:lnSpc>
                <a:spcPct val="100000"/>
              </a:lnSpc>
              <a:spcBef>
                <a:spcPts val="0"/>
              </a:spcBef>
              <a:buNone/>
              <a:defRPr/>
            </a:pPr>
            <a:endParaRPr lang="en-US" baseline="30000" dirty="0"/>
          </a:p>
          <a:p>
            <a:pPr marL="0" indent="0" algn="r">
              <a:buNone/>
            </a:pPr>
            <a:r>
              <a:rPr lang="hu-HU" i="1" dirty="0" smtClean="0"/>
              <a:t>Dicsőséges Krisztus </a:t>
            </a:r>
            <a:r>
              <a:rPr lang="hu-HU" dirty="0" smtClean="0"/>
              <a:t>358. o.</a:t>
            </a:r>
          </a:p>
          <a:p>
            <a:endParaRPr lang="hu-HU" dirty="0" smtClean="0"/>
          </a:p>
          <a:p>
            <a:endParaRPr lang="en-US" dirty="0"/>
          </a:p>
        </p:txBody>
      </p:sp>
    </p:spTree>
    <p:extLst>
      <p:ext uri="{BB962C8B-B14F-4D97-AF65-F5344CB8AC3E}">
        <p14:creationId xmlns:p14="http://schemas.microsoft.com/office/powerpoint/2010/main" val="2033822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808D53B-9433-444B-A59D-63571FD249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10"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xmlns="" id="{4AC03F4F-9542-AA4F-A71C-FA5BC2F4B65F}"/>
              </a:ext>
            </a:extLst>
          </p:cNvPr>
          <p:cNvSpPr>
            <a:spLocks noGrp="1"/>
          </p:cNvSpPr>
          <p:nvPr>
            <p:ph type="title"/>
          </p:nvPr>
        </p:nvSpPr>
        <p:spPr>
          <a:xfrm>
            <a:off x="709448" y="1519084"/>
            <a:ext cx="4204137" cy="2020529"/>
          </a:xfrm>
        </p:spPr>
        <p:txBody>
          <a:bodyPr>
            <a:normAutofit/>
          </a:bodyPr>
          <a:lstStyle/>
          <a:p>
            <a:pPr algn="ctr"/>
            <a:r>
              <a:rPr lang="hu-HU" sz="3600" b="1" dirty="0" smtClean="0">
                <a:latin typeface="Avenir Next" panose="020B0503020202020204" pitchFamily="34" charset="0"/>
              </a:rPr>
              <a:t>KELJ FEL ÉS VILÁGÍTS! </a:t>
            </a:r>
            <a:endParaRPr lang="en-US" sz="3600" b="1" dirty="0">
              <a:latin typeface="Avenir Next" panose="020B0503020202020204" pitchFamily="34" charset="0"/>
            </a:endParaRPr>
          </a:p>
        </p:txBody>
      </p:sp>
      <p:cxnSp>
        <p:nvCxnSpPr>
          <p:cNvPr id="12" name="Straight Connector 11">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F9E87A8A-54A6-1440-8F62-D087AF531BA1}"/>
              </a:ext>
            </a:extLst>
          </p:cNvPr>
          <p:cNvSpPr>
            <a:spLocks noGrp="1"/>
          </p:cNvSpPr>
          <p:nvPr>
            <p:ph idx="1"/>
          </p:nvPr>
        </p:nvSpPr>
        <p:spPr>
          <a:xfrm>
            <a:off x="525516" y="3417573"/>
            <a:ext cx="7594754" cy="2467033"/>
          </a:xfrm>
        </p:spPr>
        <p:txBody>
          <a:bodyPr anchor="ctr">
            <a:normAutofit/>
          </a:bodyPr>
          <a:lstStyle/>
          <a:p>
            <a:pPr marL="0" indent="0" algn="ctr">
              <a:buNone/>
            </a:pPr>
            <a:r>
              <a:rPr lang="hu-HU" dirty="0" smtClean="0"/>
              <a:t>„Mert nálad van az életnek forrása; a te </a:t>
            </a:r>
            <a:r>
              <a:rPr lang="hu-HU" b="1" i="1" dirty="0" smtClean="0">
                <a:solidFill>
                  <a:schemeClr val="accent5">
                    <a:lumMod val="75000"/>
                  </a:schemeClr>
                </a:solidFill>
                <a:latin typeface="Avenir Book Oblique" panose="02000503020000020003" pitchFamily="2" charset="0"/>
              </a:rPr>
              <a:t>VILÁGOSSÁGOD </a:t>
            </a:r>
            <a:r>
              <a:rPr lang="hu-HU" dirty="0" smtClean="0"/>
              <a:t>által látunk </a:t>
            </a:r>
            <a:r>
              <a:rPr lang="hu-HU" b="1" i="1" dirty="0" smtClean="0">
                <a:solidFill>
                  <a:schemeClr val="accent5">
                    <a:lumMod val="75000"/>
                  </a:schemeClr>
                </a:solidFill>
                <a:latin typeface="Avenir Book Oblique" panose="02000503020000020003" pitchFamily="2" charset="0"/>
              </a:rPr>
              <a:t>VILÁGOSSÁGOT.</a:t>
            </a:r>
            <a:r>
              <a:rPr lang="hu-HU" dirty="0" smtClean="0"/>
              <a:t>”</a:t>
            </a:r>
          </a:p>
          <a:p>
            <a:pPr marL="0" indent="0" algn="ctr">
              <a:buNone/>
            </a:pPr>
            <a:r>
              <a:rPr lang="hu-HU" sz="2000" dirty="0" smtClean="0"/>
              <a:t>Zsolt 36:10</a:t>
            </a:r>
            <a:endParaRPr lang="hu-HU" sz="2000" dirty="0"/>
          </a:p>
        </p:txBody>
      </p:sp>
    </p:spTree>
    <p:extLst>
      <p:ext uri="{BB962C8B-B14F-4D97-AF65-F5344CB8AC3E}">
        <p14:creationId xmlns:p14="http://schemas.microsoft.com/office/powerpoint/2010/main" val="71912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DEB6244-93B5-C343-89A4-6FA3277121B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13"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5" name="Straight Connector 14">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F364D726-3EF9-3548-BF0C-7C7036DE0222}"/>
              </a:ext>
            </a:extLst>
          </p:cNvPr>
          <p:cNvSpPr>
            <a:spLocks noGrp="1"/>
          </p:cNvSpPr>
          <p:nvPr>
            <p:ph idx="1"/>
          </p:nvPr>
        </p:nvSpPr>
        <p:spPr>
          <a:xfrm>
            <a:off x="267101" y="3583858"/>
            <a:ext cx="6399170" cy="2453554"/>
          </a:xfrm>
        </p:spPr>
        <p:txBody>
          <a:bodyPr anchor="ctr">
            <a:normAutofit fontScale="85000" lnSpcReduction="10000"/>
          </a:bodyPr>
          <a:lstStyle/>
          <a:p>
            <a:pPr marL="0" indent="0" algn="ctr">
              <a:lnSpc>
                <a:spcPct val="150000"/>
              </a:lnSpc>
              <a:buNone/>
            </a:pPr>
            <a:r>
              <a:rPr lang="hu-HU" dirty="0"/>
              <a:t>Kelj fel, világosodjál, mert eljött </a:t>
            </a:r>
            <a:r>
              <a:rPr lang="hu-HU" b="1" i="1" dirty="0" smtClean="0"/>
              <a:t>VILÁGOSSÁGOD</a:t>
            </a:r>
            <a:r>
              <a:rPr lang="hu-HU" dirty="0" smtClean="0"/>
              <a:t>, </a:t>
            </a:r>
            <a:r>
              <a:rPr lang="hu-HU" dirty="0"/>
              <a:t>és az </a:t>
            </a:r>
            <a:r>
              <a:rPr lang="hu-HU" dirty="0" smtClean="0"/>
              <a:t>ÚR </a:t>
            </a:r>
            <a:r>
              <a:rPr lang="hu-HU" dirty="0"/>
              <a:t>dicsősége rajtad feltámadt.” </a:t>
            </a:r>
            <a:endParaRPr lang="hu-HU" dirty="0" smtClean="0"/>
          </a:p>
          <a:p>
            <a:pPr marL="0" indent="0" algn="ctr">
              <a:lnSpc>
                <a:spcPct val="150000"/>
              </a:lnSpc>
              <a:buNone/>
            </a:pPr>
            <a:r>
              <a:rPr lang="hu-HU" sz="2400" dirty="0" smtClean="0"/>
              <a:t>Ézsaiás 60:1 </a:t>
            </a:r>
            <a:endParaRPr lang="hu-HU" sz="2400" dirty="0"/>
          </a:p>
          <a:p>
            <a:pPr marL="0" indent="0" algn="ctr">
              <a:lnSpc>
                <a:spcPct val="150000"/>
              </a:lnSpc>
              <a:buNone/>
            </a:pPr>
            <a:r>
              <a:rPr lang="hu-HU" sz="2400" dirty="0"/>
              <a:t> </a:t>
            </a:r>
          </a:p>
        </p:txBody>
      </p:sp>
    </p:spTree>
    <p:extLst>
      <p:ext uri="{BB962C8B-B14F-4D97-AF65-F5344CB8AC3E}">
        <p14:creationId xmlns:p14="http://schemas.microsoft.com/office/powerpoint/2010/main" val="4160674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37A7D75-85D4-6D49-91AD-27FA3303C0E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10"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xmlns="" id="{E334924E-17B1-8F45-974D-FDB359A09F29}"/>
              </a:ext>
            </a:extLst>
          </p:cNvPr>
          <p:cNvSpPr>
            <a:spLocks noGrp="1"/>
          </p:cNvSpPr>
          <p:nvPr>
            <p:ph type="title"/>
          </p:nvPr>
        </p:nvSpPr>
        <p:spPr>
          <a:xfrm>
            <a:off x="709448" y="2460600"/>
            <a:ext cx="4204137" cy="1342754"/>
          </a:xfrm>
        </p:spPr>
        <p:txBody>
          <a:bodyPr>
            <a:normAutofit/>
          </a:bodyPr>
          <a:lstStyle/>
          <a:p>
            <a:pPr algn="ctr"/>
            <a:r>
              <a:rPr lang="hu-HU" sz="3600" b="1" u="sng" dirty="0" smtClean="0">
                <a:latin typeface="Avenir Next" panose="020B0503020202020204" pitchFamily="34" charset="0"/>
              </a:rPr>
              <a:t>FELKELNI</a:t>
            </a:r>
            <a:endParaRPr lang="en-US" sz="3600" b="1" u="sng" dirty="0">
              <a:latin typeface="Avenir Next" panose="020B0503020202020204" pitchFamily="34" charset="0"/>
            </a:endParaRPr>
          </a:p>
        </p:txBody>
      </p:sp>
      <p:cxnSp>
        <p:nvCxnSpPr>
          <p:cNvPr id="12" name="Straight Connector 11">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FAB556EF-9536-894A-A05E-3C24DC1EBB2D}"/>
              </a:ext>
            </a:extLst>
          </p:cNvPr>
          <p:cNvSpPr>
            <a:spLocks noGrp="1"/>
          </p:cNvSpPr>
          <p:nvPr>
            <p:ph idx="1"/>
          </p:nvPr>
        </p:nvSpPr>
        <p:spPr>
          <a:xfrm>
            <a:off x="883324" y="3672348"/>
            <a:ext cx="5179545" cy="2857658"/>
          </a:xfrm>
        </p:spPr>
        <p:txBody>
          <a:bodyPr anchor="ctr">
            <a:normAutofit/>
          </a:bodyPr>
          <a:lstStyle/>
          <a:p>
            <a:pPr marL="0" indent="0">
              <a:buNone/>
            </a:pPr>
            <a:r>
              <a:rPr lang="hu-HU" sz="2400" dirty="0" smtClean="0"/>
              <a:t>A </a:t>
            </a:r>
            <a:r>
              <a:rPr lang="hu-HU" sz="2400" i="1" dirty="0" smtClean="0"/>
              <a:t>felkelni </a:t>
            </a:r>
            <a:r>
              <a:rPr lang="hu-HU" sz="2400" dirty="0" smtClean="0"/>
              <a:t>szó jelentése </a:t>
            </a:r>
            <a:endParaRPr lang="en-US" sz="2400" i="1" dirty="0"/>
          </a:p>
          <a:p>
            <a:r>
              <a:rPr lang="hu-HU" sz="2400" dirty="0" smtClean="0"/>
              <a:t>Fekvő</a:t>
            </a:r>
            <a:r>
              <a:rPr lang="hu-HU" sz="2400" dirty="0"/>
              <a:t>, vagy ülő </a:t>
            </a:r>
            <a:r>
              <a:rPr lang="hu-HU" sz="2400" dirty="0" smtClean="0"/>
              <a:t>helyzetből felállni</a:t>
            </a:r>
          </a:p>
          <a:p>
            <a:r>
              <a:rPr lang="hu-HU" sz="2400" dirty="0" smtClean="0"/>
              <a:t>Odafigyelni valamire</a:t>
            </a:r>
            <a:endParaRPr lang="en-US" sz="2400" dirty="0"/>
          </a:p>
          <a:p>
            <a:r>
              <a:rPr lang="hu-HU" sz="2400" dirty="0" smtClean="0"/>
              <a:t>Felismerhetővé válni</a:t>
            </a:r>
            <a:endParaRPr lang="en-US" sz="2400" dirty="0"/>
          </a:p>
          <a:p>
            <a:r>
              <a:rPr lang="hu-HU" sz="2400" dirty="0" smtClean="0"/>
              <a:t>Felemelkedni</a:t>
            </a:r>
          </a:p>
          <a:p>
            <a:r>
              <a:rPr lang="hu-HU" sz="2400" dirty="0" smtClean="0"/>
              <a:t>A következő, magasabb szintre lépni </a:t>
            </a:r>
            <a:endParaRPr lang="en-US" sz="2400" dirty="0"/>
          </a:p>
          <a:p>
            <a:endParaRPr lang="en-US" sz="2400" dirty="0"/>
          </a:p>
        </p:txBody>
      </p:sp>
    </p:spTree>
    <p:extLst>
      <p:ext uri="{BB962C8B-B14F-4D97-AF65-F5344CB8AC3E}">
        <p14:creationId xmlns:p14="http://schemas.microsoft.com/office/powerpoint/2010/main" val="3852138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1C76F1D-AC00-4B4B-B5D9-BD254276CE0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10"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xmlns="" id="{3C960D2E-1907-C04A-9A28-88C03D02E61C}"/>
              </a:ext>
            </a:extLst>
          </p:cNvPr>
          <p:cNvSpPr>
            <a:spLocks noGrp="1"/>
          </p:cNvSpPr>
          <p:nvPr>
            <p:ph type="title"/>
          </p:nvPr>
        </p:nvSpPr>
        <p:spPr>
          <a:xfrm>
            <a:off x="709448" y="2460601"/>
            <a:ext cx="5694094" cy="1342754"/>
          </a:xfrm>
        </p:spPr>
        <p:txBody>
          <a:bodyPr>
            <a:normAutofit/>
          </a:bodyPr>
          <a:lstStyle/>
          <a:p>
            <a:pPr algn="ctr"/>
            <a:r>
              <a:rPr lang="hu-HU" sz="3200" b="1" dirty="0" smtClean="0">
                <a:latin typeface="Avenir Next" panose="020B0503020202020204" pitchFamily="34" charset="0"/>
              </a:rPr>
              <a:t>FELSERKENNI ÉS RAGYOGNI</a:t>
            </a:r>
            <a:endParaRPr lang="en-US" sz="3200" b="1" dirty="0">
              <a:latin typeface="Avenir Next" panose="020B0503020202020204" pitchFamily="34" charset="0"/>
            </a:endParaRPr>
          </a:p>
        </p:txBody>
      </p:sp>
      <p:cxnSp>
        <p:nvCxnSpPr>
          <p:cNvPr id="12" name="Straight Connector 11">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50D39EF3-B1C7-D246-A23A-CB579D788526}"/>
              </a:ext>
            </a:extLst>
          </p:cNvPr>
          <p:cNvSpPr>
            <a:spLocks noGrp="1"/>
          </p:cNvSpPr>
          <p:nvPr>
            <p:ph idx="1"/>
          </p:nvPr>
        </p:nvSpPr>
        <p:spPr>
          <a:xfrm>
            <a:off x="386370" y="3417572"/>
            <a:ext cx="6017172" cy="3440427"/>
          </a:xfrm>
        </p:spPr>
        <p:txBody>
          <a:bodyPr anchor="ctr">
            <a:noAutofit/>
          </a:bodyPr>
          <a:lstStyle/>
          <a:p>
            <a:pPr marL="0" indent="0" algn="ctr">
              <a:buNone/>
            </a:pPr>
            <a:r>
              <a:rPr lang="hu-HU" dirty="0"/>
              <a:t>„Kelj fel, világosodjál, mert eljött világosságod</a:t>
            </a:r>
            <a:r>
              <a:rPr lang="hu-HU" dirty="0" smtClean="0"/>
              <a:t>,… </a:t>
            </a:r>
            <a:r>
              <a:rPr lang="hu-HU" dirty="0"/>
              <a:t>Mert íme, </a:t>
            </a:r>
            <a:r>
              <a:rPr lang="hu-HU" b="1" dirty="0"/>
              <a:t>sötétség </a:t>
            </a:r>
            <a:r>
              <a:rPr lang="hu-HU" dirty="0"/>
              <a:t>borítja a földet, és </a:t>
            </a:r>
            <a:r>
              <a:rPr lang="hu-HU" b="1" dirty="0"/>
              <a:t>éjszaka</a:t>
            </a:r>
            <a:r>
              <a:rPr lang="hu-HU" dirty="0"/>
              <a:t> a népeket, de rajtad feltámad az Úr, és dicsősége rajtad megláttatik.” </a:t>
            </a:r>
            <a:endParaRPr lang="hu-HU" dirty="0" smtClean="0"/>
          </a:p>
          <a:p>
            <a:pPr marL="0" indent="0" algn="ctr">
              <a:buNone/>
            </a:pPr>
            <a:r>
              <a:rPr lang="hu-HU" dirty="0" smtClean="0"/>
              <a:t>(</a:t>
            </a:r>
            <a:r>
              <a:rPr lang="hu-HU" dirty="0" err="1"/>
              <a:t>Ézsa</a:t>
            </a:r>
            <a:r>
              <a:rPr lang="hu-HU" dirty="0"/>
              <a:t> 60:1-2)</a:t>
            </a:r>
          </a:p>
          <a:p>
            <a:pPr marL="0" indent="0" algn="ctr">
              <a:buNone/>
            </a:pPr>
            <a:r>
              <a:rPr lang="hu-HU" dirty="0"/>
              <a:t> </a:t>
            </a:r>
          </a:p>
        </p:txBody>
      </p:sp>
    </p:spTree>
    <p:extLst>
      <p:ext uri="{BB962C8B-B14F-4D97-AF65-F5344CB8AC3E}">
        <p14:creationId xmlns:p14="http://schemas.microsoft.com/office/powerpoint/2010/main" val="2290948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98236A-68D9-6D48-AA3C-B1844530197E}"/>
              </a:ext>
            </a:extLst>
          </p:cNvPr>
          <p:cNvSpPr>
            <a:spLocks noGrp="1"/>
          </p:cNvSpPr>
          <p:nvPr>
            <p:ph type="title"/>
          </p:nvPr>
        </p:nvSpPr>
        <p:spPr>
          <a:xfrm>
            <a:off x="625503" y="1190073"/>
            <a:ext cx="5120114" cy="1692794"/>
          </a:xfrm>
        </p:spPr>
        <p:txBody>
          <a:bodyPr>
            <a:normAutofit/>
          </a:bodyPr>
          <a:lstStyle/>
          <a:p>
            <a:r>
              <a:rPr lang="hu-HU" sz="4000" b="1" dirty="0" smtClean="0">
                <a:latin typeface="Avenir Next" panose="020B0503020202020204" pitchFamily="34" charset="0"/>
              </a:rPr>
              <a:t>EGY </a:t>
            </a:r>
            <a:r>
              <a:rPr lang="hu-HU" sz="4000" b="1" dirty="0" smtClean="0">
                <a:solidFill>
                  <a:schemeClr val="accent5">
                    <a:lumMod val="75000"/>
                  </a:schemeClr>
                </a:solidFill>
                <a:latin typeface="Avenir Next" panose="020B0503020202020204" pitchFamily="34" charset="0"/>
              </a:rPr>
              <a:t>VILÁGOS</a:t>
            </a:r>
            <a:r>
              <a:rPr lang="en-US" sz="4000" b="1" dirty="0" smtClean="0">
                <a:latin typeface="Avenir Next" panose="020B0503020202020204" pitchFamily="34" charset="0"/>
              </a:rPr>
              <a:t> </a:t>
            </a:r>
            <a:r>
              <a:rPr lang="hu-HU" sz="4000" b="1" dirty="0" smtClean="0">
                <a:latin typeface="Avenir Next" panose="020B0503020202020204" pitchFamily="34" charset="0"/>
              </a:rPr>
              <a:t>ÜZENET</a:t>
            </a:r>
            <a:endParaRPr lang="en-US" sz="4000" b="1" dirty="0">
              <a:latin typeface="Avenir Next" panose="020B0503020202020204" pitchFamily="34" charset="0"/>
            </a:endParaRPr>
          </a:p>
        </p:txBody>
      </p:sp>
      <p:cxnSp>
        <p:nvCxnSpPr>
          <p:cNvPr id="10" name="Straight Arrow Connector 9">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F697F17A-7AF6-9F49-8B1F-1DB42F9E0B4D}"/>
              </a:ext>
            </a:extLst>
          </p:cNvPr>
          <p:cNvSpPr>
            <a:spLocks noGrp="1"/>
          </p:cNvSpPr>
          <p:nvPr>
            <p:ph idx="1"/>
          </p:nvPr>
        </p:nvSpPr>
        <p:spPr>
          <a:xfrm>
            <a:off x="368710" y="2698955"/>
            <a:ext cx="6223819" cy="3333135"/>
          </a:xfrm>
        </p:spPr>
        <p:txBody>
          <a:bodyPr>
            <a:noAutofit/>
          </a:bodyPr>
          <a:lstStyle/>
          <a:p>
            <a:pPr marL="0" indent="0">
              <a:buNone/>
            </a:pPr>
            <a:r>
              <a:rPr lang="hu-HU" sz="3200" dirty="0" smtClean="0"/>
              <a:t>Isten, maga a fény, a </a:t>
            </a:r>
            <a:r>
              <a:rPr lang="hu-HU" sz="3200" b="1" i="1" dirty="0" smtClean="0">
                <a:solidFill>
                  <a:schemeClr val="accent5">
                    <a:lumMod val="75000"/>
                  </a:schemeClr>
                </a:solidFill>
                <a:latin typeface="Avenir Book Oblique" panose="02000503020000020003" pitchFamily="2" charset="0"/>
              </a:rPr>
              <a:t>VILÁGOSSÁG</a:t>
            </a:r>
            <a:r>
              <a:rPr lang="en-US" sz="3200" b="1" dirty="0" smtClean="0">
                <a:solidFill>
                  <a:schemeClr val="accent5">
                    <a:lumMod val="75000"/>
                  </a:schemeClr>
                </a:solidFill>
              </a:rPr>
              <a:t>.</a:t>
            </a:r>
            <a:endParaRPr lang="en-US" sz="3200" b="1" dirty="0">
              <a:solidFill>
                <a:schemeClr val="accent5">
                  <a:lumMod val="75000"/>
                </a:schemeClr>
              </a:solidFill>
            </a:endParaRPr>
          </a:p>
          <a:p>
            <a:pPr marL="0" indent="0">
              <a:buNone/>
            </a:pPr>
            <a:endParaRPr lang="en-US" sz="3200" dirty="0"/>
          </a:p>
          <a:p>
            <a:pPr marL="0" indent="0">
              <a:buNone/>
            </a:pPr>
            <a:r>
              <a:rPr lang="hu-HU" sz="3200" dirty="0" smtClean="0"/>
              <a:t>Az Úr az én </a:t>
            </a:r>
            <a:r>
              <a:rPr lang="hu-HU" sz="3200" b="1" i="1" dirty="0" smtClean="0">
                <a:solidFill>
                  <a:schemeClr val="accent5">
                    <a:lumMod val="75000"/>
                  </a:schemeClr>
                </a:solidFill>
                <a:latin typeface="Avenir Book Oblique" panose="02000503020000020003" pitchFamily="2" charset="0"/>
              </a:rPr>
              <a:t>VILÁGOSSÁGOM…</a:t>
            </a:r>
            <a:endParaRPr lang="en-US" sz="3200" b="1" dirty="0" smtClean="0">
              <a:solidFill>
                <a:schemeClr val="accent5">
                  <a:lumMod val="75000"/>
                </a:schemeClr>
              </a:solidFill>
            </a:endParaRPr>
          </a:p>
          <a:p>
            <a:pPr marL="0" indent="0">
              <a:buNone/>
            </a:pPr>
            <a:r>
              <a:rPr lang="hu-HU" sz="3200" dirty="0" smtClean="0"/>
              <a:t>kitől féljek?</a:t>
            </a:r>
            <a:endParaRPr lang="en-US" sz="3200" dirty="0" smtClean="0"/>
          </a:p>
          <a:p>
            <a:pPr marL="0" indent="0">
              <a:buNone/>
            </a:pPr>
            <a:r>
              <a:rPr lang="hu-HU" sz="2400" dirty="0" smtClean="0"/>
              <a:t>Zsolt </a:t>
            </a:r>
            <a:r>
              <a:rPr lang="en-US" sz="2400" dirty="0" smtClean="0"/>
              <a:t>27:1</a:t>
            </a:r>
            <a:r>
              <a:rPr lang="hu-HU" sz="2400" dirty="0" smtClean="0"/>
              <a:t> </a:t>
            </a:r>
            <a:endParaRPr lang="en-US" sz="1800" dirty="0"/>
          </a:p>
        </p:txBody>
      </p:sp>
      <p:pic>
        <p:nvPicPr>
          <p:cNvPr id="5" name="Picture 4">
            <a:extLst>
              <a:ext uri="{FF2B5EF4-FFF2-40B4-BE49-F238E27FC236}">
                <a16:creationId xmlns:a16="http://schemas.microsoft.com/office/drawing/2014/main" xmlns="" id="{D9CD763C-6FE8-E949-94D1-242A0576DB7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348213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EC00746-AE8F-4645-A995-928509720DE9}"/>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xmlns=""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email">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xmlns="" id="{5B331513-F551-784C-B227-D295BD8D396B}"/>
              </a:ext>
            </a:extLst>
          </p:cNvPr>
          <p:cNvSpPr>
            <a:spLocks noGrp="1"/>
          </p:cNvSpPr>
          <p:nvPr>
            <p:ph type="title"/>
          </p:nvPr>
        </p:nvSpPr>
        <p:spPr>
          <a:xfrm>
            <a:off x="804998" y="798445"/>
            <a:ext cx="4803636" cy="1311664"/>
          </a:xfrm>
        </p:spPr>
        <p:txBody>
          <a:bodyPr>
            <a:normAutofit/>
          </a:bodyPr>
          <a:lstStyle/>
          <a:p>
            <a:r>
              <a:rPr lang="hu-HU" sz="3600" b="1" dirty="0">
                <a:latin typeface="Avenir Next" panose="020B0503020202020204" pitchFamily="34" charset="0"/>
              </a:rPr>
              <a:t>EGY </a:t>
            </a:r>
            <a:r>
              <a:rPr lang="hu-HU" sz="3600" b="1" dirty="0">
                <a:solidFill>
                  <a:schemeClr val="accent5">
                    <a:lumMod val="75000"/>
                  </a:schemeClr>
                </a:solidFill>
                <a:latin typeface="Avenir Next" panose="020B0503020202020204" pitchFamily="34" charset="0"/>
              </a:rPr>
              <a:t>VILÁGOS</a:t>
            </a:r>
            <a:r>
              <a:rPr lang="en-US" sz="3600" b="1" dirty="0">
                <a:latin typeface="Avenir Next" panose="020B0503020202020204" pitchFamily="34" charset="0"/>
              </a:rPr>
              <a:t> </a:t>
            </a:r>
            <a:r>
              <a:rPr lang="hu-HU" sz="3600" b="1" dirty="0">
                <a:latin typeface="Avenir Next" panose="020B0503020202020204" pitchFamily="34" charset="0"/>
              </a:rPr>
              <a:t>ÜZENET</a:t>
            </a:r>
            <a:endParaRPr lang="hu-HU" sz="3600" b="1" dirty="0">
              <a:solidFill>
                <a:srgbClr val="00000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xmlns="" id="{C57550EE-CF11-1444-A562-2CA3B7B7FDFA}"/>
              </a:ext>
            </a:extLst>
          </p:cNvPr>
          <p:cNvSpPr>
            <a:spLocks noGrp="1"/>
          </p:cNvSpPr>
          <p:nvPr>
            <p:ph idx="1"/>
          </p:nvPr>
        </p:nvSpPr>
        <p:spPr>
          <a:xfrm>
            <a:off x="804997" y="1967949"/>
            <a:ext cx="6923158" cy="4713070"/>
          </a:xfrm>
        </p:spPr>
        <p:txBody>
          <a:bodyPr anchor="ctr">
            <a:normAutofit/>
          </a:bodyPr>
          <a:lstStyle/>
          <a:p>
            <a:pPr marL="0" indent="0">
              <a:lnSpc>
                <a:spcPct val="100000"/>
              </a:lnSpc>
              <a:buNone/>
            </a:pPr>
            <a:r>
              <a:rPr lang="hu-HU" sz="2400" dirty="0" smtClean="0">
                <a:solidFill>
                  <a:srgbClr val="000000"/>
                </a:solidFill>
              </a:rPr>
              <a:t>Isten nem csupán a </a:t>
            </a:r>
            <a:r>
              <a:rPr lang="hu-HU" sz="2400" b="1" dirty="0" smtClean="0">
                <a:solidFill>
                  <a:srgbClr val="000000"/>
                </a:solidFill>
              </a:rPr>
              <a:t>sötétség </a:t>
            </a:r>
            <a:r>
              <a:rPr lang="hu-HU" sz="2400" dirty="0" smtClean="0">
                <a:solidFill>
                  <a:srgbClr val="000000"/>
                </a:solidFill>
              </a:rPr>
              <a:t>fogságából </a:t>
            </a:r>
            <a:r>
              <a:rPr lang="hu-HU" sz="2400" b="1" i="1" dirty="0" smtClean="0">
                <a:solidFill>
                  <a:schemeClr val="accent1">
                    <a:lumMod val="75000"/>
                  </a:schemeClr>
                </a:solidFill>
                <a:latin typeface="Avenir Book Oblique" panose="02000503020000020003" pitchFamily="2" charset="0"/>
              </a:rPr>
              <a:t>SZABADÍTJA KI  </a:t>
            </a:r>
            <a:r>
              <a:rPr lang="hu-HU" sz="2400" dirty="0" smtClean="0">
                <a:solidFill>
                  <a:srgbClr val="000000"/>
                </a:solidFill>
              </a:rPr>
              <a:t>Izrael népét, </a:t>
            </a:r>
            <a:endParaRPr lang="en-US" sz="2400" dirty="0">
              <a:solidFill>
                <a:srgbClr val="000000"/>
              </a:solidFill>
            </a:endParaRPr>
          </a:p>
          <a:p>
            <a:pPr marL="0" indent="0">
              <a:lnSpc>
                <a:spcPct val="100000"/>
              </a:lnSpc>
              <a:buNone/>
            </a:pPr>
            <a:r>
              <a:rPr lang="hu-HU" sz="2400" dirty="0">
                <a:solidFill>
                  <a:srgbClr val="000000"/>
                </a:solidFill>
              </a:rPr>
              <a:t>h</a:t>
            </a:r>
            <a:r>
              <a:rPr lang="hu-HU" sz="2400" dirty="0" smtClean="0">
                <a:solidFill>
                  <a:srgbClr val="000000"/>
                </a:solidFill>
              </a:rPr>
              <a:t>anem a </a:t>
            </a:r>
            <a:r>
              <a:rPr lang="hu-HU" sz="2400" b="1" i="1" dirty="0" smtClean="0">
                <a:solidFill>
                  <a:schemeClr val="accent4">
                    <a:lumMod val="50000"/>
                  </a:schemeClr>
                </a:solidFill>
                <a:latin typeface="Avenir Book Oblique" panose="02000503020000020003" pitchFamily="2" charset="0"/>
              </a:rPr>
              <a:t>VILÁGOSSÁG  </a:t>
            </a:r>
            <a:r>
              <a:rPr lang="hu-HU" sz="2400" dirty="0" smtClean="0">
                <a:latin typeface="Avenir Book Oblique" panose="02000503020000020003" pitchFamily="2" charset="0"/>
              </a:rPr>
              <a:t>közvetítőjévé teszi őket.</a:t>
            </a:r>
            <a:endParaRPr lang="en-US" sz="2400" dirty="0">
              <a:latin typeface="Avenir Book Oblique" panose="02000503020000020003" pitchFamily="2" charset="0"/>
            </a:endParaRPr>
          </a:p>
          <a:p>
            <a:pPr marL="0" indent="0">
              <a:lnSpc>
                <a:spcPct val="100000"/>
              </a:lnSpc>
              <a:buNone/>
            </a:pPr>
            <a:r>
              <a:rPr lang="hu-HU" sz="2400" dirty="0"/>
              <a:t>Őket eszközül használva mutatja meg minden népnek Isten, Aki maga a </a:t>
            </a:r>
            <a:r>
              <a:rPr lang="hu-HU" sz="2400" b="1" i="1" dirty="0" smtClean="0">
                <a:solidFill>
                  <a:schemeClr val="accent4">
                    <a:lumMod val="50000"/>
                  </a:schemeClr>
                </a:solidFill>
                <a:latin typeface="Avenir Book Oblique" panose="02000503020000020003" pitchFamily="2" charset="0"/>
              </a:rPr>
              <a:t>VILÁGOSSÁG</a:t>
            </a:r>
            <a:r>
              <a:rPr lang="en-US" sz="2400" b="1" dirty="0" smtClean="0">
                <a:solidFill>
                  <a:srgbClr val="000000"/>
                </a:solidFill>
              </a:rPr>
              <a:t>, </a:t>
            </a:r>
            <a:r>
              <a:rPr lang="hu-HU" sz="2400" dirty="0" smtClean="0"/>
              <a:t>hogy </a:t>
            </a:r>
            <a:r>
              <a:rPr lang="hu-HU" sz="2400" dirty="0"/>
              <a:t>Ő a </a:t>
            </a:r>
            <a:r>
              <a:rPr lang="hu-HU" sz="2400" b="1" dirty="0"/>
              <a:t>sötétség</a:t>
            </a:r>
            <a:r>
              <a:rPr lang="hu-HU" sz="2400" dirty="0"/>
              <a:t> minden formáját </a:t>
            </a:r>
            <a:r>
              <a:rPr lang="hu-HU" sz="2400" b="1" i="1" dirty="0" smtClean="0">
                <a:solidFill>
                  <a:schemeClr val="accent1">
                    <a:lumMod val="75000"/>
                  </a:schemeClr>
                </a:solidFill>
                <a:latin typeface="Avenir Book Oblique" panose="02000503020000020003" pitchFamily="2" charset="0"/>
              </a:rPr>
              <a:t>MEGSZÜNTETI</a:t>
            </a:r>
            <a:r>
              <a:rPr lang="hu-HU" sz="2400" b="1" dirty="0" smtClean="0"/>
              <a:t> </a:t>
            </a:r>
            <a:r>
              <a:rPr lang="hu-HU" sz="2400" dirty="0"/>
              <a:t>és az Ő ragyogó </a:t>
            </a:r>
            <a:r>
              <a:rPr lang="hu-HU" sz="2400" b="1" i="1" dirty="0" smtClean="0">
                <a:solidFill>
                  <a:schemeClr val="accent4">
                    <a:lumMod val="50000"/>
                  </a:schemeClr>
                </a:solidFill>
                <a:latin typeface="Avenir Book Oblique" panose="02000503020000020003" pitchFamily="2" charset="0"/>
              </a:rPr>
              <a:t>VILÁGOSSÁGA </a:t>
            </a:r>
            <a:r>
              <a:rPr lang="hu-HU" sz="2400" dirty="0" smtClean="0"/>
              <a:t>fog </a:t>
            </a:r>
            <a:r>
              <a:rPr lang="hu-HU" sz="2400" b="1" i="1" dirty="0" smtClean="0">
                <a:solidFill>
                  <a:schemeClr val="accent1">
                    <a:lumMod val="75000"/>
                  </a:schemeClr>
                </a:solidFill>
                <a:latin typeface="Avenir Book Oblique" panose="02000503020000020003" pitchFamily="2" charset="0"/>
              </a:rPr>
              <a:t>FÉNYLENI</a:t>
            </a:r>
            <a:r>
              <a:rPr lang="en-US" sz="2400" b="1" i="1" dirty="0" smtClean="0">
                <a:solidFill>
                  <a:schemeClr val="accent1">
                    <a:lumMod val="75000"/>
                  </a:schemeClr>
                </a:solidFill>
                <a:latin typeface="Avenir Book Oblique" panose="02000503020000020003" pitchFamily="2" charset="0"/>
              </a:rPr>
              <a:t>.</a:t>
            </a:r>
            <a:r>
              <a:rPr lang="hu-HU" sz="2400" b="1" i="1" dirty="0" smtClean="0">
                <a:solidFill>
                  <a:schemeClr val="accent1">
                    <a:lumMod val="75000"/>
                  </a:schemeClr>
                </a:solidFill>
                <a:latin typeface="Avenir Book Oblique" panose="02000503020000020003" pitchFamily="2" charset="0"/>
              </a:rPr>
              <a:t> </a:t>
            </a:r>
          </a:p>
          <a:p>
            <a:pPr marL="0" indent="0">
              <a:lnSpc>
                <a:spcPct val="100000"/>
              </a:lnSpc>
              <a:buNone/>
            </a:pPr>
            <a:r>
              <a:rPr lang="hu-HU" sz="2400" dirty="0" smtClean="0">
                <a:solidFill>
                  <a:srgbClr val="000000"/>
                </a:solidFill>
              </a:rPr>
              <a:t>Az Ő </a:t>
            </a:r>
            <a:r>
              <a:rPr lang="hu-HU" sz="2400" b="1" i="1" cap="small" dirty="0" smtClean="0">
                <a:solidFill>
                  <a:schemeClr val="accent4">
                    <a:lumMod val="50000"/>
                  </a:schemeClr>
                </a:solidFill>
                <a:latin typeface="Avenir Book Oblique" panose="02000503020000020003" pitchFamily="2" charset="0"/>
              </a:rPr>
              <a:t>VILÁGOSSÁGA </a:t>
            </a:r>
            <a:r>
              <a:rPr lang="hu-HU" sz="2400" dirty="0" smtClean="0">
                <a:solidFill>
                  <a:srgbClr val="000000"/>
                </a:solidFill>
              </a:rPr>
              <a:t>legyőz minden emberi </a:t>
            </a:r>
            <a:r>
              <a:rPr lang="hu-HU" sz="2400" b="1" dirty="0" smtClean="0">
                <a:solidFill>
                  <a:srgbClr val="000000"/>
                </a:solidFill>
              </a:rPr>
              <a:t>sötétséget. </a:t>
            </a:r>
            <a:endParaRPr lang="en-US" sz="2400" b="1" dirty="0">
              <a:solidFill>
                <a:srgbClr val="000000"/>
              </a:solidFill>
            </a:endParaRPr>
          </a:p>
        </p:txBody>
      </p:sp>
    </p:spTree>
    <p:extLst>
      <p:ext uri="{BB962C8B-B14F-4D97-AF65-F5344CB8AC3E}">
        <p14:creationId xmlns:p14="http://schemas.microsoft.com/office/powerpoint/2010/main" val="3122049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B555DA-CED8-134A-974E-24D203916C02}"/>
              </a:ext>
            </a:extLst>
          </p:cNvPr>
          <p:cNvSpPr>
            <a:spLocks noGrp="1"/>
          </p:cNvSpPr>
          <p:nvPr>
            <p:ph type="title"/>
          </p:nvPr>
        </p:nvSpPr>
        <p:spPr>
          <a:xfrm>
            <a:off x="595686" y="1209952"/>
            <a:ext cx="5120114" cy="1692794"/>
          </a:xfrm>
        </p:spPr>
        <p:txBody>
          <a:bodyPr>
            <a:normAutofit/>
          </a:bodyPr>
          <a:lstStyle/>
          <a:p>
            <a:r>
              <a:rPr lang="hu-HU" sz="4000" b="1" dirty="0">
                <a:latin typeface="Avenir Next" panose="020B0503020202020204" pitchFamily="34" charset="0"/>
              </a:rPr>
              <a:t>EGY </a:t>
            </a:r>
            <a:r>
              <a:rPr lang="hu-HU" sz="4000" b="1" dirty="0">
                <a:solidFill>
                  <a:schemeClr val="accent5">
                    <a:lumMod val="75000"/>
                  </a:schemeClr>
                </a:solidFill>
                <a:latin typeface="Avenir Next" panose="020B0503020202020204" pitchFamily="34" charset="0"/>
              </a:rPr>
              <a:t>VILÁGOS</a:t>
            </a:r>
            <a:r>
              <a:rPr lang="en-US" sz="4000" b="1" dirty="0">
                <a:latin typeface="Avenir Next" panose="020B0503020202020204" pitchFamily="34" charset="0"/>
              </a:rPr>
              <a:t> </a:t>
            </a:r>
            <a:r>
              <a:rPr lang="hu-HU" sz="4000" b="1" dirty="0">
                <a:latin typeface="Avenir Next" panose="020B0503020202020204" pitchFamily="34" charset="0"/>
              </a:rPr>
              <a:t>ÜZENET</a:t>
            </a:r>
          </a:p>
        </p:txBody>
      </p:sp>
      <p:cxnSp>
        <p:nvCxnSpPr>
          <p:cNvPr id="9" name="Straight Arrow Connector 8">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1D4CA4FA-0500-1C4C-B171-C2A65E4A1AA6}"/>
              </a:ext>
            </a:extLst>
          </p:cNvPr>
          <p:cNvSpPr>
            <a:spLocks noGrp="1"/>
          </p:cNvSpPr>
          <p:nvPr>
            <p:ph idx="1"/>
          </p:nvPr>
        </p:nvSpPr>
        <p:spPr>
          <a:xfrm>
            <a:off x="280220" y="2763874"/>
            <a:ext cx="7447936" cy="3710667"/>
          </a:xfrm>
        </p:spPr>
        <p:txBody>
          <a:bodyPr>
            <a:normAutofit/>
          </a:bodyPr>
          <a:lstStyle/>
          <a:p>
            <a:pPr marL="0" indent="0">
              <a:buNone/>
            </a:pPr>
            <a:r>
              <a:rPr lang="hu-HU" dirty="0" smtClean="0"/>
              <a:t>Ti vagytok a világ </a:t>
            </a:r>
            <a:r>
              <a:rPr lang="hu-HU" b="1" i="1" dirty="0" smtClean="0">
                <a:solidFill>
                  <a:schemeClr val="accent2">
                    <a:lumMod val="75000"/>
                  </a:schemeClr>
                </a:solidFill>
                <a:latin typeface="Avenir Book Oblique" panose="02000503020000020003" pitchFamily="2" charset="0"/>
              </a:rPr>
              <a:t>VILÁGOSSÁGA.</a:t>
            </a:r>
          </a:p>
          <a:p>
            <a:pPr marL="0" indent="0">
              <a:buNone/>
            </a:pPr>
            <a:endParaRPr lang="hu-HU" dirty="0" smtClean="0"/>
          </a:p>
          <a:p>
            <a:pPr marL="0" indent="0">
              <a:buNone/>
            </a:pPr>
            <a:r>
              <a:rPr lang="hu-HU" dirty="0" smtClean="0"/>
              <a:t>...Úgy fényljék a ti </a:t>
            </a:r>
            <a:r>
              <a:rPr lang="hu-HU" b="1" i="1" dirty="0" smtClean="0">
                <a:solidFill>
                  <a:schemeClr val="accent2">
                    <a:lumMod val="75000"/>
                  </a:schemeClr>
                </a:solidFill>
                <a:latin typeface="Avenir Book Oblique" panose="02000503020000020003" pitchFamily="2" charset="0"/>
              </a:rPr>
              <a:t>VILÁGOSSÁGOTOK</a:t>
            </a:r>
            <a:r>
              <a:rPr lang="hu-HU" dirty="0" smtClean="0"/>
              <a:t> az emberek előtt, </a:t>
            </a:r>
            <a:r>
              <a:rPr lang="hu-HU" dirty="0"/>
              <a:t>hogy lássák a ti jó cselekedeteiteket, és dicsőítsék a ti mennyei Atyátokat</a:t>
            </a:r>
            <a:r>
              <a:rPr lang="hu-HU" dirty="0" smtClean="0"/>
              <a:t>.”</a:t>
            </a:r>
          </a:p>
          <a:p>
            <a:pPr marL="0" indent="0">
              <a:buNone/>
            </a:pPr>
            <a:endParaRPr lang="hu-HU" sz="2400" dirty="0" smtClean="0"/>
          </a:p>
          <a:p>
            <a:pPr marL="0" indent="0">
              <a:buNone/>
            </a:pPr>
            <a:r>
              <a:rPr lang="hu-HU" sz="2000" dirty="0" smtClean="0"/>
              <a:t>Máté 5: 14, 16, </a:t>
            </a:r>
            <a:endParaRPr lang="hu-HU" sz="2000" dirty="0"/>
          </a:p>
        </p:txBody>
      </p:sp>
      <p:pic>
        <p:nvPicPr>
          <p:cNvPr id="4" name="Picture 3">
            <a:extLst>
              <a:ext uri="{FF2B5EF4-FFF2-40B4-BE49-F238E27FC236}">
                <a16:creationId xmlns:a16="http://schemas.microsoft.com/office/drawing/2014/main" xmlns="" id="{C25AD3A0-B70E-E74C-94E2-A89D9742226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854764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7A2BAF-22A8-EF41-9B3F-07884E146B59}"/>
              </a:ext>
            </a:extLst>
          </p:cNvPr>
          <p:cNvSpPr>
            <a:spLocks noGrp="1"/>
          </p:cNvSpPr>
          <p:nvPr>
            <p:ph type="title"/>
          </p:nvPr>
        </p:nvSpPr>
        <p:spPr>
          <a:xfrm>
            <a:off x="585747" y="1140378"/>
            <a:ext cx="5120114" cy="1692794"/>
          </a:xfrm>
        </p:spPr>
        <p:txBody>
          <a:bodyPr>
            <a:normAutofit/>
          </a:bodyPr>
          <a:lstStyle/>
          <a:p>
            <a:r>
              <a:rPr lang="hu-HU" sz="4000" b="1" dirty="0">
                <a:latin typeface="Avenir Next" panose="020B0503020202020204" pitchFamily="34" charset="0"/>
              </a:rPr>
              <a:t>EGY </a:t>
            </a:r>
            <a:r>
              <a:rPr lang="hu-HU" sz="4000" b="1" dirty="0">
                <a:solidFill>
                  <a:schemeClr val="accent5">
                    <a:lumMod val="75000"/>
                  </a:schemeClr>
                </a:solidFill>
                <a:latin typeface="Avenir Next" panose="020B0503020202020204" pitchFamily="34" charset="0"/>
              </a:rPr>
              <a:t>VILÁGOS</a:t>
            </a:r>
            <a:r>
              <a:rPr lang="en-US" sz="4000" b="1" dirty="0">
                <a:latin typeface="Avenir Next" panose="020B0503020202020204" pitchFamily="34" charset="0"/>
              </a:rPr>
              <a:t> </a:t>
            </a:r>
            <a:r>
              <a:rPr lang="hu-HU" sz="4000" b="1" dirty="0">
                <a:latin typeface="Avenir Next" panose="020B0503020202020204" pitchFamily="34" charset="0"/>
              </a:rPr>
              <a:t>ÜZENET</a:t>
            </a:r>
            <a:endParaRPr lang="en-US" sz="4000" b="1" dirty="0">
              <a:latin typeface="Avenir Next" panose="020B0503020202020204" pitchFamily="34" charset="0"/>
            </a:endParaRPr>
          </a:p>
        </p:txBody>
      </p:sp>
      <p:cxnSp>
        <p:nvCxnSpPr>
          <p:cNvPr id="9" name="Straight Arrow Connector 8">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DC32BE2C-0244-3D46-A53D-A268EEDAF847}"/>
              </a:ext>
            </a:extLst>
          </p:cNvPr>
          <p:cNvSpPr>
            <a:spLocks noGrp="1"/>
          </p:cNvSpPr>
          <p:nvPr>
            <p:ph idx="1"/>
          </p:nvPr>
        </p:nvSpPr>
        <p:spPr>
          <a:xfrm>
            <a:off x="655321" y="2734058"/>
            <a:ext cx="5981453" cy="2840832"/>
          </a:xfrm>
        </p:spPr>
        <p:txBody>
          <a:bodyPr>
            <a:normAutofit/>
          </a:bodyPr>
          <a:lstStyle/>
          <a:p>
            <a:pPr marL="0" indent="0">
              <a:buNone/>
            </a:pPr>
            <a:r>
              <a:rPr lang="hu-HU" sz="3200" dirty="0" smtClean="0"/>
              <a:t>Ha tudjuk, hogy elhívásunk </a:t>
            </a:r>
            <a:r>
              <a:rPr lang="hu-HU" sz="3200" b="1" i="1" dirty="0" smtClean="0">
                <a:solidFill>
                  <a:schemeClr val="accent5">
                    <a:lumMod val="75000"/>
                  </a:schemeClr>
                </a:solidFill>
                <a:latin typeface="Avenir Book Oblique" panose="02000503020000020003" pitchFamily="2" charset="0"/>
              </a:rPr>
              <a:t>VILÁGÍTÁSRA </a:t>
            </a:r>
            <a:r>
              <a:rPr lang="hu-HU" sz="3200" dirty="0" smtClean="0"/>
              <a:t>szól, </a:t>
            </a:r>
            <a:endParaRPr lang="en-US" sz="3200" b="1" dirty="0">
              <a:solidFill>
                <a:schemeClr val="accent5">
                  <a:lumMod val="75000"/>
                </a:schemeClr>
              </a:solidFill>
            </a:endParaRPr>
          </a:p>
          <a:p>
            <a:pPr marL="0" indent="0">
              <a:buNone/>
            </a:pPr>
            <a:r>
              <a:rPr lang="hu-HU" sz="3200" dirty="0"/>
              <a:t>e</a:t>
            </a:r>
            <a:r>
              <a:rPr lang="hu-HU" sz="3200" dirty="0" smtClean="0"/>
              <a:t>ngedni fogjuk azt a </a:t>
            </a:r>
            <a:r>
              <a:rPr lang="hu-HU" sz="3200" b="1" i="1" dirty="0" smtClean="0">
                <a:solidFill>
                  <a:schemeClr val="accent5">
                    <a:lumMod val="75000"/>
                  </a:schemeClr>
                </a:solidFill>
                <a:latin typeface="Avenir Book Oblique" panose="02000503020000020003" pitchFamily="2" charset="0"/>
              </a:rPr>
              <a:t>FÉNYT </a:t>
            </a:r>
            <a:r>
              <a:rPr lang="en-US" sz="3200" dirty="0" smtClean="0"/>
              <a:t> </a:t>
            </a:r>
            <a:r>
              <a:rPr lang="hu-HU" sz="3200" dirty="0" smtClean="0"/>
              <a:t>magunkon átragyogni. </a:t>
            </a:r>
            <a:endParaRPr lang="en-US" sz="3200" dirty="0"/>
          </a:p>
        </p:txBody>
      </p:sp>
      <p:pic>
        <p:nvPicPr>
          <p:cNvPr id="4" name="Picture 3">
            <a:extLst>
              <a:ext uri="{FF2B5EF4-FFF2-40B4-BE49-F238E27FC236}">
                <a16:creationId xmlns:a16="http://schemas.microsoft.com/office/drawing/2014/main" xmlns="" id="{F3C7C934-46C8-154E-B33E-A1A82BBC52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378500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908</TotalTime>
  <Words>1803</Words>
  <Application>Microsoft Office PowerPoint</Application>
  <PresentationFormat>Szélesvásznú</PresentationFormat>
  <Paragraphs>246</Paragraphs>
  <Slides>20</Slides>
  <Notes>20</Notes>
  <HiddenSlides>0</HiddenSlides>
  <MMClips>0</MMClips>
  <ScaleCrop>false</ScaleCrop>
  <HeadingPairs>
    <vt:vector size="6" baseType="variant">
      <vt:variant>
        <vt:lpstr>Használt betűtípusok</vt:lpstr>
      </vt:variant>
      <vt:variant>
        <vt:i4>7</vt:i4>
      </vt:variant>
      <vt:variant>
        <vt:lpstr>Téma</vt:lpstr>
      </vt:variant>
      <vt:variant>
        <vt:i4>1</vt:i4>
      </vt:variant>
      <vt:variant>
        <vt:lpstr>Diacímek</vt:lpstr>
      </vt:variant>
      <vt:variant>
        <vt:i4>20</vt:i4>
      </vt:variant>
    </vt:vector>
  </HeadingPairs>
  <TitlesOfParts>
    <vt:vector size="28" baseType="lpstr">
      <vt:lpstr>Arial</vt:lpstr>
      <vt:lpstr>Avenir Book Oblique</vt:lpstr>
      <vt:lpstr>Avenir Next</vt:lpstr>
      <vt:lpstr>Book Antiqua</vt:lpstr>
      <vt:lpstr>Calibri</vt:lpstr>
      <vt:lpstr>Calibri Light</vt:lpstr>
      <vt:lpstr>Cambria</vt:lpstr>
      <vt:lpstr>Office Theme</vt:lpstr>
      <vt:lpstr>ELHÍVÁSUNK, HOGY SERKENJÜNK FEL ÉS RAGYOGJUNK</vt:lpstr>
      <vt:lpstr>Ellen G. White üzenete</vt:lpstr>
      <vt:lpstr>PowerPoint bemutató</vt:lpstr>
      <vt:lpstr>FELKELNI</vt:lpstr>
      <vt:lpstr>FELSERKENNI ÉS RAGYOGNI</vt:lpstr>
      <vt:lpstr>EGY VILÁGOS ÜZENET</vt:lpstr>
      <vt:lpstr>EGY VILÁGOS ÜZENET</vt:lpstr>
      <vt:lpstr>EGY VILÁGOS ÜZENET</vt:lpstr>
      <vt:lpstr>EGY VILÁGOS ÜZENET</vt:lpstr>
      <vt:lpstr>EGY VILÁGOS ÜZENET</vt:lpstr>
      <vt:lpstr> a Lélek    GYÜMÖLCSE</vt:lpstr>
      <vt:lpstr>TELJES KÖRŰ ÜZENET</vt:lpstr>
      <vt:lpstr>TELJES KÖRŰ ÜZENET</vt:lpstr>
      <vt:lpstr>SZOLGÁLATRA HÍVÓ ÜZENET</vt:lpstr>
      <vt:lpstr>A FELHÍVÁS ÜZENETE</vt:lpstr>
      <vt:lpstr>A FELHÍVÁS ÜZENETE</vt:lpstr>
      <vt:lpstr>PowerPoint bemutató</vt:lpstr>
      <vt:lpstr>A NŐK ÉS A VEZETŐK FŐ  FELADATAI</vt:lpstr>
      <vt:lpstr>A NŐK ÉS A VEZETŐK FŐ  FELADATAI</vt:lpstr>
      <vt:lpstr>KELJ FEL ÉS VILÁGÍTS!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Call to Arise and Shine</dc:title>
  <dc:creator>Turner, Rebecca</dc:creator>
  <cp:lastModifiedBy>Bea</cp:lastModifiedBy>
  <cp:revision>92</cp:revision>
  <dcterms:created xsi:type="dcterms:W3CDTF">2019-01-09T19:35:52Z</dcterms:created>
  <dcterms:modified xsi:type="dcterms:W3CDTF">2019-05-06T08:04:00Z</dcterms:modified>
</cp:coreProperties>
</file>